
<file path=[Content_Types].xml><?xml version="1.0" encoding="utf-8"?>
<Types xmlns="http://schemas.openxmlformats.org/package/2006/content-types">
  <Default Extension="gif" ContentType="image/gif"/>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90" r:id="rId3"/>
    <p:sldId id="307" r:id="rId4"/>
    <p:sldId id="308" r:id="rId5"/>
    <p:sldId id="306" r:id="rId6"/>
    <p:sldId id="309" r:id="rId7"/>
    <p:sldId id="310" r:id="rId8"/>
    <p:sldId id="261" r:id="rId9"/>
    <p:sldId id="311" r:id="rId10"/>
    <p:sldId id="312" r:id="rId11"/>
    <p:sldId id="313" r:id="rId12"/>
    <p:sldId id="31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6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jfif>
</file>

<file path=ppt/media/image11.png>
</file>

<file path=ppt/media/image12.png>
</file>

<file path=ppt/media/image13.jpeg>
</file>

<file path=ppt/media/image2.png>
</file>

<file path=ppt/media/image3.jp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A89A84-B49D-4BBC-B2F1-D40A0CCB7390}" type="datetimeFigureOut">
              <a:rPr lang="en-CA" smtClean="0"/>
              <a:t>2023-07-17</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8CEA4-E0DA-4FC9-99DD-A233B7A97D42}" type="slidenum">
              <a:rPr lang="en-CA" smtClean="0"/>
              <a:t>‹#›</a:t>
            </a:fld>
            <a:endParaRPr lang="en-CA"/>
          </a:p>
        </p:txBody>
      </p:sp>
    </p:spTree>
    <p:extLst>
      <p:ext uri="{BB962C8B-B14F-4D97-AF65-F5344CB8AC3E}">
        <p14:creationId xmlns:p14="http://schemas.microsoft.com/office/powerpoint/2010/main" val="26909873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B638CEA4-E0DA-4FC9-99DD-A233B7A97D42}" type="slidenum">
              <a:rPr lang="en-CA" smtClean="0"/>
              <a:t>1</a:t>
            </a:fld>
            <a:endParaRPr lang="en-CA"/>
          </a:p>
        </p:txBody>
      </p:sp>
    </p:spTree>
    <p:extLst>
      <p:ext uri="{BB962C8B-B14F-4D97-AF65-F5344CB8AC3E}">
        <p14:creationId xmlns:p14="http://schemas.microsoft.com/office/powerpoint/2010/main" val="19720163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B45CB60-FB0A-403A-91FD-DF5748EDA5EB}"/>
              </a:ext>
            </a:extLst>
          </p:cNvPr>
          <p:cNvSpPr/>
          <p:nvPr userDrawn="1"/>
        </p:nvSpPr>
        <p:spPr>
          <a:xfrm rot="21218795">
            <a:off x="-672991" y="-975245"/>
            <a:ext cx="13389780" cy="71425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ight Triangle 6">
            <a:extLst>
              <a:ext uri="{FF2B5EF4-FFF2-40B4-BE49-F238E27FC236}">
                <a16:creationId xmlns:a16="http://schemas.microsoft.com/office/drawing/2014/main" id="{E75FB3C7-3589-4FA2-84AA-583D182F93AC}"/>
              </a:ext>
            </a:extLst>
          </p:cNvPr>
          <p:cNvSpPr/>
          <p:nvPr userDrawn="1"/>
        </p:nvSpPr>
        <p:spPr>
          <a:xfrm rot="5400000">
            <a:off x="34601" y="-34601"/>
            <a:ext cx="2098962" cy="2168165"/>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8" name="Picture 7">
            <a:extLst>
              <a:ext uri="{FF2B5EF4-FFF2-40B4-BE49-F238E27FC236}">
                <a16:creationId xmlns:a16="http://schemas.microsoft.com/office/drawing/2014/main" id="{FA08B14A-0CD6-402B-861A-80F078BF88AF}"/>
              </a:ext>
            </a:extLst>
          </p:cNvPr>
          <p:cNvPicPr>
            <a:picLocks noChangeAspect="1"/>
          </p:cNvPicPr>
          <p:nvPr userDrawn="1"/>
        </p:nvPicPr>
        <p:blipFill>
          <a:blip r:embed="rId3"/>
          <a:stretch>
            <a:fillRect/>
          </a:stretch>
        </p:blipFill>
        <p:spPr>
          <a:xfrm>
            <a:off x="75416" y="181146"/>
            <a:ext cx="1271611" cy="742679"/>
          </a:xfrm>
          <a:prstGeom prst="rect">
            <a:avLst/>
          </a:prstGeom>
        </p:spPr>
      </p:pic>
    </p:spTree>
    <p:extLst>
      <p:ext uri="{BB962C8B-B14F-4D97-AF65-F5344CB8AC3E}">
        <p14:creationId xmlns:p14="http://schemas.microsoft.com/office/powerpoint/2010/main" val="284086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DCE31-AD62-469C-9110-8E96C9C7F6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4B4DFF72-6DAF-4C56-A13D-0A4DF93FAE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10CB1695-0AF0-4DA9-93B3-20B7181708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834F32-096E-4FDF-A808-EDD943159A1B}"/>
              </a:ext>
            </a:extLst>
          </p:cNvPr>
          <p:cNvSpPr>
            <a:spLocks noGrp="1"/>
          </p:cNvSpPr>
          <p:nvPr>
            <p:ph type="dt" sz="half" idx="10"/>
          </p:nvPr>
        </p:nvSpPr>
        <p:spPr/>
        <p:txBody>
          <a:bodyPr/>
          <a:lstStyle/>
          <a:p>
            <a:fld id="{A857E3B2-F749-45FE-9390-A42869309754}" type="datetimeFigureOut">
              <a:rPr lang="en-CA" smtClean="0"/>
              <a:t>2023-07-17</a:t>
            </a:fld>
            <a:endParaRPr lang="en-CA"/>
          </a:p>
        </p:txBody>
      </p:sp>
      <p:sp>
        <p:nvSpPr>
          <p:cNvPr id="6" name="Footer Placeholder 5">
            <a:extLst>
              <a:ext uri="{FF2B5EF4-FFF2-40B4-BE49-F238E27FC236}">
                <a16:creationId xmlns:a16="http://schemas.microsoft.com/office/drawing/2014/main" id="{4F48A16B-D53F-4565-979F-893BC7267A5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F3146028-FFDA-4282-B84F-C098B663B767}"/>
              </a:ext>
            </a:extLst>
          </p:cNvPr>
          <p:cNvSpPr>
            <a:spLocks noGrp="1"/>
          </p:cNvSpPr>
          <p:nvPr>
            <p:ph type="sldNum" sz="quarter" idx="12"/>
          </p:nvPr>
        </p:nvSpPr>
        <p:spPr/>
        <p:txBody>
          <a:bodyPr/>
          <a:lstStyle/>
          <a:p>
            <a:fld id="{02DAFECF-B6B9-4F23-AE95-646D0E5E9046}" type="slidenum">
              <a:rPr lang="en-CA" smtClean="0"/>
              <a:t>‹#›</a:t>
            </a:fld>
            <a:endParaRPr lang="en-CA"/>
          </a:p>
        </p:txBody>
      </p:sp>
    </p:spTree>
    <p:extLst>
      <p:ext uri="{BB962C8B-B14F-4D97-AF65-F5344CB8AC3E}">
        <p14:creationId xmlns:p14="http://schemas.microsoft.com/office/powerpoint/2010/main" val="442541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5896A-1B1F-4FC9-AC87-8666064505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DDA42102-65D5-4D55-999D-19DE93C9E4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4BA75529-7DEA-49F9-B94B-28CE00CC82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C8B16B-9289-4577-8B9B-AB045E366AA0}"/>
              </a:ext>
            </a:extLst>
          </p:cNvPr>
          <p:cNvSpPr>
            <a:spLocks noGrp="1"/>
          </p:cNvSpPr>
          <p:nvPr>
            <p:ph type="dt" sz="half" idx="10"/>
          </p:nvPr>
        </p:nvSpPr>
        <p:spPr/>
        <p:txBody>
          <a:bodyPr/>
          <a:lstStyle/>
          <a:p>
            <a:fld id="{A857E3B2-F749-45FE-9390-A42869309754}" type="datetimeFigureOut">
              <a:rPr lang="en-CA" smtClean="0"/>
              <a:t>2023-07-17</a:t>
            </a:fld>
            <a:endParaRPr lang="en-CA"/>
          </a:p>
        </p:txBody>
      </p:sp>
      <p:sp>
        <p:nvSpPr>
          <p:cNvPr id="6" name="Footer Placeholder 5">
            <a:extLst>
              <a:ext uri="{FF2B5EF4-FFF2-40B4-BE49-F238E27FC236}">
                <a16:creationId xmlns:a16="http://schemas.microsoft.com/office/drawing/2014/main" id="{CDA2604F-E31D-42CF-B27C-85ED941B548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34E62E4-22BA-4915-824E-FADC9204B875}"/>
              </a:ext>
            </a:extLst>
          </p:cNvPr>
          <p:cNvSpPr>
            <a:spLocks noGrp="1"/>
          </p:cNvSpPr>
          <p:nvPr>
            <p:ph type="sldNum" sz="quarter" idx="12"/>
          </p:nvPr>
        </p:nvSpPr>
        <p:spPr/>
        <p:txBody>
          <a:bodyPr/>
          <a:lstStyle/>
          <a:p>
            <a:fld id="{02DAFECF-B6B9-4F23-AE95-646D0E5E9046}" type="slidenum">
              <a:rPr lang="en-CA" smtClean="0"/>
              <a:t>‹#›</a:t>
            </a:fld>
            <a:endParaRPr lang="en-CA"/>
          </a:p>
        </p:txBody>
      </p:sp>
    </p:spTree>
    <p:extLst>
      <p:ext uri="{BB962C8B-B14F-4D97-AF65-F5344CB8AC3E}">
        <p14:creationId xmlns:p14="http://schemas.microsoft.com/office/powerpoint/2010/main" val="2162496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5093E-5EC4-40CB-BA5C-36998F3D8E55}"/>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4F495A1C-43F5-4197-B17E-28D220392C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D710F8F-3FA6-439E-BA84-031FA89CA31A}"/>
              </a:ext>
            </a:extLst>
          </p:cNvPr>
          <p:cNvSpPr>
            <a:spLocks noGrp="1"/>
          </p:cNvSpPr>
          <p:nvPr>
            <p:ph type="dt" sz="half" idx="10"/>
          </p:nvPr>
        </p:nvSpPr>
        <p:spPr/>
        <p:txBody>
          <a:bodyPr/>
          <a:lstStyle/>
          <a:p>
            <a:fld id="{A857E3B2-F749-45FE-9390-A42869309754}" type="datetimeFigureOut">
              <a:rPr lang="en-CA" smtClean="0"/>
              <a:t>2023-07-17</a:t>
            </a:fld>
            <a:endParaRPr lang="en-CA"/>
          </a:p>
        </p:txBody>
      </p:sp>
      <p:sp>
        <p:nvSpPr>
          <p:cNvPr id="5" name="Footer Placeholder 4">
            <a:extLst>
              <a:ext uri="{FF2B5EF4-FFF2-40B4-BE49-F238E27FC236}">
                <a16:creationId xmlns:a16="http://schemas.microsoft.com/office/drawing/2014/main" id="{CD516F9D-C622-45C8-AFD1-07C28F58AC0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C816A4C-033D-40E4-BE05-2E61CA5EBA11}"/>
              </a:ext>
            </a:extLst>
          </p:cNvPr>
          <p:cNvSpPr>
            <a:spLocks noGrp="1"/>
          </p:cNvSpPr>
          <p:nvPr>
            <p:ph type="sldNum" sz="quarter" idx="12"/>
          </p:nvPr>
        </p:nvSpPr>
        <p:spPr/>
        <p:txBody>
          <a:bodyPr/>
          <a:lstStyle/>
          <a:p>
            <a:fld id="{02DAFECF-B6B9-4F23-AE95-646D0E5E9046}" type="slidenum">
              <a:rPr lang="en-CA" smtClean="0"/>
              <a:t>‹#›</a:t>
            </a:fld>
            <a:endParaRPr lang="en-CA"/>
          </a:p>
        </p:txBody>
      </p:sp>
    </p:spTree>
    <p:extLst>
      <p:ext uri="{BB962C8B-B14F-4D97-AF65-F5344CB8AC3E}">
        <p14:creationId xmlns:p14="http://schemas.microsoft.com/office/powerpoint/2010/main" val="19372150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8E550A-2E3B-4C21-B75E-8E3173D9D5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7F753A88-42A2-4DE8-8ADE-942372C7968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4D04D4C-EFBE-4BE4-94D8-C404BE628A6F}"/>
              </a:ext>
            </a:extLst>
          </p:cNvPr>
          <p:cNvSpPr>
            <a:spLocks noGrp="1"/>
          </p:cNvSpPr>
          <p:nvPr>
            <p:ph type="dt" sz="half" idx="10"/>
          </p:nvPr>
        </p:nvSpPr>
        <p:spPr/>
        <p:txBody>
          <a:bodyPr/>
          <a:lstStyle/>
          <a:p>
            <a:fld id="{A857E3B2-F749-45FE-9390-A42869309754}" type="datetimeFigureOut">
              <a:rPr lang="en-CA" smtClean="0"/>
              <a:t>2023-07-17</a:t>
            </a:fld>
            <a:endParaRPr lang="en-CA"/>
          </a:p>
        </p:txBody>
      </p:sp>
      <p:sp>
        <p:nvSpPr>
          <p:cNvPr id="5" name="Footer Placeholder 4">
            <a:extLst>
              <a:ext uri="{FF2B5EF4-FFF2-40B4-BE49-F238E27FC236}">
                <a16:creationId xmlns:a16="http://schemas.microsoft.com/office/drawing/2014/main" id="{C6B43A2E-A4CE-4976-AA36-192DFD80878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5182309-A205-41CC-96A0-551260753B70}"/>
              </a:ext>
            </a:extLst>
          </p:cNvPr>
          <p:cNvSpPr>
            <a:spLocks noGrp="1"/>
          </p:cNvSpPr>
          <p:nvPr>
            <p:ph type="sldNum" sz="quarter" idx="12"/>
          </p:nvPr>
        </p:nvSpPr>
        <p:spPr/>
        <p:txBody>
          <a:bodyPr/>
          <a:lstStyle/>
          <a:p>
            <a:fld id="{02DAFECF-B6B9-4F23-AE95-646D0E5E9046}" type="slidenum">
              <a:rPr lang="en-CA" smtClean="0"/>
              <a:t>‹#›</a:t>
            </a:fld>
            <a:endParaRPr lang="en-CA"/>
          </a:p>
        </p:txBody>
      </p:sp>
    </p:spTree>
    <p:extLst>
      <p:ext uri="{BB962C8B-B14F-4D97-AF65-F5344CB8AC3E}">
        <p14:creationId xmlns:p14="http://schemas.microsoft.com/office/powerpoint/2010/main" val="19343828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AEF54D5-0817-4EBA-9668-66DE4BDB6313}"/>
              </a:ext>
            </a:extLst>
          </p:cNvPr>
          <p:cNvSpPr/>
          <p:nvPr userDrawn="1"/>
        </p:nvSpPr>
        <p:spPr>
          <a:xfrm>
            <a:off x="0" y="0"/>
            <a:ext cx="12192000" cy="66768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ight Triangle 6">
            <a:extLst>
              <a:ext uri="{FF2B5EF4-FFF2-40B4-BE49-F238E27FC236}">
                <a16:creationId xmlns:a16="http://schemas.microsoft.com/office/drawing/2014/main" id="{E75FB3C7-3589-4FA2-84AA-583D182F93AC}"/>
              </a:ext>
            </a:extLst>
          </p:cNvPr>
          <p:cNvSpPr/>
          <p:nvPr userDrawn="1"/>
        </p:nvSpPr>
        <p:spPr>
          <a:xfrm rot="5400000">
            <a:off x="34601" y="-34601"/>
            <a:ext cx="2098962" cy="2168165"/>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8" name="Picture 7">
            <a:extLst>
              <a:ext uri="{FF2B5EF4-FFF2-40B4-BE49-F238E27FC236}">
                <a16:creationId xmlns:a16="http://schemas.microsoft.com/office/drawing/2014/main" id="{FA08B14A-0CD6-402B-861A-80F078BF88AF}"/>
              </a:ext>
            </a:extLst>
          </p:cNvPr>
          <p:cNvPicPr>
            <a:picLocks noChangeAspect="1"/>
          </p:cNvPicPr>
          <p:nvPr userDrawn="1"/>
        </p:nvPicPr>
        <p:blipFill>
          <a:blip r:embed="rId3"/>
          <a:stretch>
            <a:fillRect/>
          </a:stretch>
        </p:blipFill>
        <p:spPr>
          <a:xfrm>
            <a:off x="75416" y="181146"/>
            <a:ext cx="1271611" cy="742679"/>
          </a:xfrm>
          <a:prstGeom prst="rect">
            <a:avLst/>
          </a:prstGeom>
        </p:spPr>
      </p:pic>
    </p:spTree>
    <p:extLst>
      <p:ext uri="{BB962C8B-B14F-4D97-AF65-F5344CB8AC3E}">
        <p14:creationId xmlns:p14="http://schemas.microsoft.com/office/powerpoint/2010/main" val="24005095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FC15C-61FD-441A-8048-BFE9225C08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02AAF218-2CD2-451F-9D68-89FE1FC584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02F2750F-5DCB-4EB6-ADFD-BDA21A1E6396}"/>
              </a:ext>
            </a:extLst>
          </p:cNvPr>
          <p:cNvSpPr>
            <a:spLocks noGrp="1"/>
          </p:cNvSpPr>
          <p:nvPr>
            <p:ph type="dt" sz="half" idx="10"/>
          </p:nvPr>
        </p:nvSpPr>
        <p:spPr/>
        <p:txBody>
          <a:bodyPr/>
          <a:lstStyle/>
          <a:p>
            <a:fld id="{A857E3B2-F749-45FE-9390-A42869309754}" type="datetimeFigureOut">
              <a:rPr lang="en-CA" smtClean="0"/>
              <a:t>2023-07-17</a:t>
            </a:fld>
            <a:endParaRPr lang="en-CA"/>
          </a:p>
        </p:txBody>
      </p:sp>
      <p:sp>
        <p:nvSpPr>
          <p:cNvPr id="5" name="Footer Placeholder 4">
            <a:extLst>
              <a:ext uri="{FF2B5EF4-FFF2-40B4-BE49-F238E27FC236}">
                <a16:creationId xmlns:a16="http://schemas.microsoft.com/office/drawing/2014/main" id="{16C805AC-4B6C-46E6-B24F-32C26FAFC31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EBE1B9F-E3B9-4C59-9642-A7041066C712}"/>
              </a:ext>
            </a:extLst>
          </p:cNvPr>
          <p:cNvSpPr>
            <a:spLocks noGrp="1"/>
          </p:cNvSpPr>
          <p:nvPr>
            <p:ph type="sldNum" sz="quarter" idx="12"/>
          </p:nvPr>
        </p:nvSpPr>
        <p:spPr/>
        <p:txBody>
          <a:bodyPr/>
          <a:lstStyle/>
          <a:p>
            <a:fld id="{02DAFECF-B6B9-4F23-AE95-646D0E5E9046}" type="slidenum">
              <a:rPr lang="en-CA" smtClean="0"/>
              <a:t>‹#›</a:t>
            </a:fld>
            <a:endParaRPr lang="en-CA"/>
          </a:p>
        </p:txBody>
      </p:sp>
    </p:spTree>
    <p:extLst>
      <p:ext uri="{BB962C8B-B14F-4D97-AF65-F5344CB8AC3E}">
        <p14:creationId xmlns:p14="http://schemas.microsoft.com/office/powerpoint/2010/main" val="17442424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8AA9F-6379-4102-916C-B4E5EB634C7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BC737894-740D-4D4A-9783-B795E7000A5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9B399EA-AE51-4652-B5B7-62C76905302E}"/>
              </a:ext>
            </a:extLst>
          </p:cNvPr>
          <p:cNvSpPr>
            <a:spLocks noGrp="1"/>
          </p:cNvSpPr>
          <p:nvPr>
            <p:ph type="dt" sz="half" idx="10"/>
          </p:nvPr>
        </p:nvSpPr>
        <p:spPr/>
        <p:txBody>
          <a:bodyPr/>
          <a:lstStyle/>
          <a:p>
            <a:fld id="{A857E3B2-F749-45FE-9390-A42869309754}" type="datetimeFigureOut">
              <a:rPr lang="en-CA" smtClean="0"/>
              <a:t>2023-07-17</a:t>
            </a:fld>
            <a:endParaRPr lang="en-CA"/>
          </a:p>
        </p:txBody>
      </p:sp>
      <p:sp>
        <p:nvSpPr>
          <p:cNvPr id="5" name="Footer Placeholder 4">
            <a:extLst>
              <a:ext uri="{FF2B5EF4-FFF2-40B4-BE49-F238E27FC236}">
                <a16:creationId xmlns:a16="http://schemas.microsoft.com/office/drawing/2014/main" id="{ED3237AF-F548-45E0-93F4-8C006D37EF5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1192F24-4376-4ED2-A821-789BEE92FC0C}"/>
              </a:ext>
            </a:extLst>
          </p:cNvPr>
          <p:cNvSpPr>
            <a:spLocks noGrp="1"/>
          </p:cNvSpPr>
          <p:nvPr>
            <p:ph type="sldNum" sz="quarter" idx="12"/>
          </p:nvPr>
        </p:nvSpPr>
        <p:spPr/>
        <p:txBody>
          <a:bodyPr/>
          <a:lstStyle/>
          <a:p>
            <a:fld id="{02DAFECF-B6B9-4F23-AE95-646D0E5E9046}" type="slidenum">
              <a:rPr lang="en-CA" smtClean="0"/>
              <a:t>‹#›</a:t>
            </a:fld>
            <a:endParaRPr lang="en-CA"/>
          </a:p>
        </p:txBody>
      </p:sp>
    </p:spTree>
    <p:extLst>
      <p:ext uri="{BB962C8B-B14F-4D97-AF65-F5344CB8AC3E}">
        <p14:creationId xmlns:p14="http://schemas.microsoft.com/office/powerpoint/2010/main" val="552166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EC828-624F-4C21-8AFE-B831809576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9A686A4D-28C5-4AA1-8B67-C6047178960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A18A29-FB06-4CD7-ABEA-9EC6A78A7E86}"/>
              </a:ext>
            </a:extLst>
          </p:cNvPr>
          <p:cNvSpPr>
            <a:spLocks noGrp="1"/>
          </p:cNvSpPr>
          <p:nvPr>
            <p:ph type="dt" sz="half" idx="10"/>
          </p:nvPr>
        </p:nvSpPr>
        <p:spPr/>
        <p:txBody>
          <a:bodyPr/>
          <a:lstStyle/>
          <a:p>
            <a:fld id="{A857E3B2-F749-45FE-9390-A42869309754}" type="datetimeFigureOut">
              <a:rPr lang="en-CA" smtClean="0"/>
              <a:t>2023-07-17</a:t>
            </a:fld>
            <a:endParaRPr lang="en-CA"/>
          </a:p>
        </p:txBody>
      </p:sp>
      <p:sp>
        <p:nvSpPr>
          <p:cNvPr id="5" name="Footer Placeholder 4">
            <a:extLst>
              <a:ext uri="{FF2B5EF4-FFF2-40B4-BE49-F238E27FC236}">
                <a16:creationId xmlns:a16="http://schemas.microsoft.com/office/drawing/2014/main" id="{CCCB6910-D7BF-425B-91E4-0FD2742DA2F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FCF456A-965A-45FA-8AAA-B6EFA0F4DC8B}"/>
              </a:ext>
            </a:extLst>
          </p:cNvPr>
          <p:cNvSpPr>
            <a:spLocks noGrp="1"/>
          </p:cNvSpPr>
          <p:nvPr>
            <p:ph type="sldNum" sz="quarter" idx="12"/>
          </p:nvPr>
        </p:nvSpPr>
        <p:spPr/>
        <p:txBody>
          <a:bodyPr/>
          <a:lstStyle/>
          <a:p>
            <a:fld id="{02DAFECF-B6B9-4F23-AE95-646D0E5E9046}" type="slidenum">
              <a:rPr lang="en-CA" smtClean="0"/>
              <a:t>‹#›</a:t>
            </a:fld>
            <a:endParaRPr lang="en-CA"/>
          </a:p>
        </p:txBody>
      </p:sp>
    </p:spTree>
    <p:extLst>
      <p:ext uri="{BB962C8B-B14F-4D97-AF65-F5344CB8AC3E}">
        <p14:creationId xmlns:p14="http://schemas.microsoft.com/office/powerpoint/2010/main" val="28522988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EA60F-DAC5-4226-A9C8-22FE76A750D8}"/>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D8AF0CDA-3738-44F4-AB87-C27F7B7470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7068A636-62D6-44DF-9A3D-AB5948E20D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3831C0D6-B7A3-4032-B25F-C12BE1129EF4}"/>
              </a:ext>
            </a:extLst>
          </p:cNvPr>
          <p:cNvSpPr>
            <a:spLocks noGrp="1"/>
          </p:cNvSpPr>
          <p:nvPr>
            <p:ph type="dt" sz="half" idx="10"/>
          </p:nvPr>
        </p:nvSpPr>
        <p:spPr/>
        <p:txBody>
          <a:bodyPr/>
          <a:lstStyle/>
          <a:p>
            <a:fld id="{A857E3B2-F749-45FE-9390-A42869309754}" type="datetimeFigureOut">
              <a:rPr lang="en-CA" smtClean="0"/>
              <a:t>2023-07-17</a:t>
            </a:fld>
            <a:endParaRPr lang="en-CA"/>
          </a:p>
        </p:txBody>
      </p:sp>
      <p:sp>
        <p:nvSpPr>
          <p:cNvPr id="6" name="Footer Placeholder 5">
            <a:extLst>
              <a:ext uri="{FF2B5EF4-FFF2-40B4-BE49-F238E27FC236}">
                <a16:creationId xmlns:a16="http://schemas.microsoft.com/office/drawing/2014/main" id="{E9820612-68C2-4640-B527-18E64251E7D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4120E6BC-09D2-4EBE-82F5-9EAE97FA7345}"/>
              </a:ext>
            </a:extLst>
          </p:cNvPr>
          <p:cNvSpPr>
            <a:spLocks noGrp="1"/>
          </p:cNvSpPr>
          <p:nvPr>
            <p:ph type="sldNum" sz="quarter" idx="12"/>
          </p:nvPr>
        </p:nvSpPr>
        <p:spPr/>
        <p:txBody>
          <a:bodyPr/>
          <a:lstStyle/>
          <a:p>
            <a:fld id="{02DAFECF-B6B9-4F23-AE95-646D0E5E9046}" type="slidenum">
              <a:rPr lang="en-CA" smtClean="0"/>
              <a:t>‹#›</a:t>
            </a:fld>
            <a:endParaRPr lang="en-CA"/>
          </a:p>
        </p:txBody>
      </p:sp>
    </p:spTree>
    <p:extLst>
      <p:ext uri="{BB962C8B-B14F-4D97-AF65-F5344CB8AC3E}">
        <p14:creationId xmlns:p14="http://schemas.microsoft.com/office/powerpoint/2010/main" val="1268473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F379B-8737-4E19-9EB5-F90B794CF118}"/>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CE629F9E-823B-4648-A988-20CC11FA33F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65DBD13-C49D-4495-96FD-86671E9550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DF2AEA6F-18D8-4A54-B28A-90C7EE23E0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B0B04D-CE82-4402-ABDD-755BEFC95D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7B1E4652-56A4-406F-8422-594BC2F06BD2}"/>
              </a:ext>
            </a:extLst>
          </p:cNvPr>
          <p:cNvSpPr>
            <a:spLocks noGrp="1"/>
          </p:cNvSpPr>
          <p:nvPr>
            <p:ph type="dt" sz="half" idx="10"/>
          </p:nvPr>
        </p:nvSpPr>
        <p:spPr/>
        <p:txBody>
          <a:bodyPr/>
          <a:lstStyle/>
          <a:p>
            <a:fld id="{A857E3B2-F749-45FE-9390-A42869309754}" type="datetimeFigureOut">
              <a:rPr lang="en-CA" smtClean="0"/>
              <a:t>2023-07-17</a:t>
            </a:fld>
            <a:endParaRPr lang="en-CA"/>
          </a:p>
        </p:txBody>
      </p:sp>
      <p:sp>
        <p:nvSpPr>
          <p:cNvPr id="8" name="Footer Placeholder 7">
            <a:extLst>
              <a:ext uri="{FF2B5EF4-FFF2-40B4-BE49-F238E27FC236}">
                <a16:creationId xmlns:a16="http://schemas.microsoft.com/office/drawing/2014/main" id="{CA7EDF03-EF43-4B7E-8496-794286FD15A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7A0EAAD3-B806-4834-A559-A1FD487C5F43}"/>
              </a:ext>
            </a:extLst>
          </p:cNvPr>
          <p:cNvSpPr>
            <a:spLocks noGrp="1"/>
          </p:cNvSpPr>
          <p:nvPr>
            <p:ph type="sldNum" sz="quarter" idx="12"/>
          </p:nvPr>
        </p:nvSpPr>
        <p:spPr/>
        <p:txBody>
          <a:bodyPr/>
          <a:lstStyle/>
          <a:p>
            <a:fld id="{02DAFECF-B6B9-4F23-AE95-646D0E5E9046}" type="slidenum">
              <a:rPr lang="en-CA" smtClean="0"/>
              <a:t>‹#›</a:t>
            </a:fld>
            <a:endParaRPr lang="en-CA"/>
          </a:p>
        </p:txBody>
      </p:sp>
    </p:spTree>
    <p:extLst>
      <p:ext uri="{BB962C8B-B14F-4D97-AF65-F5344CB8AC3E}">
        <p14:creationId xmlns:p14="http://schemas.microsoft.com/office/powerpoint/2010/main" val="61474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9218E-375E-4860-80F6-FB1EFFCB4F8F}"/>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29A8AD27-3442-4851-8DB1-1E24DCBB05B9}"/>
              </a:ext>
            </a:extLst>
          </p:cNvPr>
          <p:cNvSpPr>
            <a:spLocks noGrp="1"/>
          </p:cNvSpPr>
          <p:nvPr>
            <p:ph type="dt" sz="half" idx="10"/>
          </p:nvPr>
        </p:nvSpPr>
        <p:spPr/>
        <p:txBody>
          <a:bodyPr/>
          <a:lstStyle/>
          <a:p>
            <a:fld id="{A857E3B2-F749-45FE-9390-A42869309754}" type="datetimeFigureOut">
              <a:rPr lang="en-CA" smtClean="0"/>
              <a:t>2023-07-17</a:t>
            </a:fld>
            <a:endParaRPr lang="en-CA"/>
          </a:p>
        </p:txBody>
      </p:sp>
      <p:sp>
        <p:nvSpPr>
          <p:cNvPr id="4" name="Footer Placeholder 3">
            <a:extLst>
              <a:ext uri="{FF2B5EF4-FFF2-40B4-BE49-F238E27FC236}">
                <a16:creationId xmlns:a16="http://schemas.microsoft.com/office/drawing/2014/main" id="{B1526788-30AE-442F-9CC3-853BE6D8C5BD}"/>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7DB509D2-12CD-49A1-BB1F-8301BF8316C0}"/>
              </a:ext>
            </a:extLst>
          </p:cNvPr>
          <p:cNvSpPr>
            <a:spLocks noGrp="1"/>
          </p:cNvSpPr>
          <p:nvPr>
            <p:ph type="sldNum" sz="quarter" idx="12"/>
          </p:nvPr>
        </p:nvSpPr>
        <p:spPr/>
        <p:txBody>
          <a:bodyPr/>
          <a:lstStyle/>
          <a:p>
            <a:fld id="{02DAFECF-B6B9-4F23-AE95-646D0E5E9046}" type="slidenum">
              <a:rPr lang="en-CA" smtClean="0"/>
              <a:t>‹#›</a:t>
            </a:fld>
            <a:endParaRPr lang="en-CA"/>
          </a:p>
        </p:txBody>
      </p:sp>
    </p:spTree>
    <p:extLst>
      <p:ext uri="{BB962C8B-B14F-4D97-AF65-F5344CB8AC3E}">
        <p14:creationId xmlns:p14="http://schemas.microsoft.com/office/powerpoint/2010/main" val="1000981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2FF0DD-8847-4429-B8BA-5705CF6C21E9}"/>
              </a:ext>
            </a:extLst>
          </p:cNvPr>
          <p:cNvSpPr>
            <a:spLocks noGrp="1"/>
          </p:cNvSpPr>
          <p:nvPr>
            <p:ph type="dt" sz="half" idx="10"/>
          </p:nvPr>
        </p:nvSpPr>
        <p:spPr/>
        <p:txBody>
          <a:bodyPr/>
          <a:lstStyle/>
          <a:p>
            <a:fld id="{A857E3B2-F749-45FE-9390-A42869309754}" type="datetimeFigureOut">
              <a:rPr lang="en-CA" smtClean="0"/>
              <a:t>2023-07-17</a:t>
            </a:fld>
            <a:endParaRPr lang="en-CA"/>
          </a:p>
        </p:txBody>
      </p:sp>
      <p:sp>
        <p:nvSpPr>
          <p:cNvPr id="3" name="Footer Placeholder 2">
            <a:extLst>
              <a:ext uri="{FF2B5EF4-FFF2-40B4-BE49-F238E27FC236}">
                <a16:creationId xmlns:a16="http://schemas.microsoft.com/office/drawing/2014/main" id="{29D8266E-DB6F-4B90-97CB-73B9332FEAC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A3C9E981-125D-4123-AE57-0A84A4533152}"/>
              </a:ext>
            </a:extLst>
          </p:cNvPr>
          <p:cNvSpPr>
            <a:spLocks noGrp="1"/>
          </p:cNvSpPr>
          <p:nvPr>
            <p:ph type="sldNum" sz="quarter" idx="12"/>
          </p:nvPr>
        </p:nvSpPr>
        <p:spPr/>
        <p:txBody>
          <a:bodyPr/>
          <a:lstStyle/>
          <a:p>
            <a:fld id="{02DAFECF-B6B9-4F23-AE95-646D0E5E9046}" type="slidenum">
              <a:rPr lang="en-CA" smtClean="0"/>
              <a:t>‹#›</a:t>
            </a:fld>
            <a:endParaRPr lang="en-CA"/>
          </a:p>
        </p:txBody>
      </p:sp>
    </p:spTree>
    <p:extLst>
      <p:ext uri="{BB962C8B-B14F-4D97-AF65-F5344CB8AC3E}">
        <p14:creationId xmlns:p14="http://schemas.microsoft.com/office/powerpoint/2010/main" val="4149705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170951-8767-4618-94EA-79A1CF59CD9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B6F6EBC-85E6-41C6-A216-0D911922A4E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B0BFDF9-FA59-4ABD-870F-E950B07988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57E3B2-F749-45FE-9390-A42869309754}" type="datetimeFigureOut">
              <a:rPr lang="en-CA" smtClean="0"/>
              <a:t>2023-07-17</a:t>
            </a:fld>
            <a:endParaRPr lang="en-CA"/>
          </a:p>
        </p:txBody>
      </p:sp>
      <p:sp>
        <p:nvSpPr>
          <p:cNvPr id="5" name="Footer Placeholder 4">
            <a:extLst>
              <a:ext uri="{FF2B5EF4-FFF2-40B4-BE49-F238E27FC236}">
                <a16:creationId xmlns:a16="http://schemas.microsoft.com/office/drawing/2014/main" id="{5C07283A-3F3F-4025-9537-9624E5D977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5B83D0E6-0F98-450A-B197-D38BAFBA02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DAFECF-B6B9-4F23-AE95-646D0E5E9046}" type="slidenum">
              <a:rPr lang="en-CA" smtClean="0"/>
              <a:t>‹#›</a:t>
            </a:fld>
            <a:endParaRPr lang="en-CA"/>
          </a:p>
        </p:txBody>
      </p:sp>
    </p:spTree>
    <p:extLst>
      <p:ext uri="{BB962C8B-B14F-4D97-AF65-F5344CB8AC3E}">
        <p14:creationId xmlns:p14="http://schemas.microsoft.com/office/powerpoint/2010/main" val="177276385"/>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fif"/><Relationship Id="rId2" Type="http://schemas.openxmlformats.org/officeDocument/2006/relationships/image" Target="../media/image9.gif"/><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6000" r="-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6C013-BF0E-4F65-B9BE-D3CC43AEC23E}"/>
              </a:ext>
            </a:extLst>
          </p:cNvPr>
          <p:cNvSpPr>
            <a:spLocks noGrp="1"/>
          </p:cNvSpPr>
          <p:nvPr>
            <p:ph type="ctrTitle"/>
          </p:nvPr>
        </p:nvSpPr>
        <p:spPr/>
        <p:txBody>
          <a:bodyPr>
            <a:normAutofit/>
          </a:bodyPr>
          <a:lstStyle/>
          <a:p>
            <a:r>
              <a:rPr lang="en-CA" sz="5000" dirty="0">
                <a:solidFill>
                  <a:schemeClr val="bg1"/>
                </a:solidFill>
                <a:latin typeface="Proxima Nova Bl" panose="02000506030000020004" pitchFamily="50" charset="0"/>
              </a:rPr>
              <a:t>RELATIONAL </a:t>
            </a:r>
            <a:r>
              <a:rPr lang="en-CA" sz="5000" dirty="0">
                <a:solidFill>
                  <a:srgbClr val="FF0000"/>
                </a:solidFill>
                <a:latin typeface="Proxima Nova Bl" panose="02000506030000020004" pitchFamily="50" charset="0"/>
              </a:rPr>
              <a:t>DATABASE</a:t>
            </a:r>
          </a:p>
        </p:txBody>
      </p:sp>
      <p:sp>
        <p:nvSpPr>
          <p:cNvPr id="3" name="Subtitle 2">
            <a:extLst>
              <a:ext uri="{FF2B5EF4-FFF2-40B4-BE49-F238E27FC236}">
                <a16:creationId xmlns:a16="http://schemas.microsoft.com/office/drawing/2014/main" id="{4D42338D-F093-4C67-A71E-4BAB4A3B99E7}"/>
              </a:ext>
            </a:extLst>
          </p:cNvPr>
          <p:cNvSpPr>
            <a:spLocks noGrp="1"/>
          </p:cNvSpPr>
          <p:nvPr>
            <p:ph type="subTitle" idx="1"/>
          </p:nvPr>
        </p:nvSpPr>
        <p:spPr/>
        <p:txBody>
          <a:bodyPr>
            <a:normAutofit/>
          </a:bodyPr>
          <a:lstStyle/>
          <a:p>
            <a:r>
              <a:rPr lang="en-CA" sz="1600" dirty="0">
                <a:solidFill>
                  <a:schemeClr val="bg1">
                    <a:lumMod val="65000"/>
                  </a:schemeClr>
                </a:solidFill>
                <a:latin typeface="Museo Slab 100" panose="02000000000000000000" pitchFamily="50" charset="0"/>
              </a:rPr>
              <a:t>Introduction to Databases</a:t>
            </a:r>
          </a:p>
        </p:txBody>
      </p:sp>
      <p:sp>
        <p:nvSpPr>
          <p:cNvPr id="4" name="Rectangle 3">
            <a:extLst>
              <a:ext uri="{FF2B5EF4-FFF2-40B4-BE49-F238E27FC236}">
                <a16:creationId xmlns:a16="http://schemas.microsoft.com/office/drawing/2014/main" id="{843D8E8B-0DDD-4761-A485-3113DCAA3C7E}"/>
              </a:ext>
            </a:extLst>
          </p:cNvPr>
          <p:cNvSpPr/>
          <p:nvPr/>
        </p:nvSpPr>
        <p:spPr>
          <a:xfrm>
            <a:off x="5696527" y="4202546"/>
            <a:ext cx="798945" cy="4571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ight Triangle 4">
            <a:extLst>
              <a:ext uri="{FF2B5EF4-FFF2-40B4-BE49-F238E27FC236}">
                <a16:creationId xmlns:a16="http://schemas.microsoft.com/office/drawing/2014/main" id="{81409929-C13E-4095-BE4F-BED0C67774BE}"/>
              </a:ext>
            </a:extLst>
          </p:cNvPr>
          <p:cNvSpPr/>
          <p:nvPr/>
        </p:nvSpPr>
        <p:spPr>
          <a:xfrm rot="5400000">
            <a:off x="34601" y="-34601"/>
            <a:ext cx="2098962" cy="2168165"/>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6" name="Picture 5">
            <a:extLst>
              <a:ext uri="{FF2B5EF4-FFF2-40B4-BE49-F238E27FC236}">
                <a16:creationId xmlns:a16="http://schemas.microsoft.com/office/drawing/2014/main" id="{1D096120-4856-4DC1-8986-05E70AF3E9D2}"/>
              </a:ext>
            </a:extLst>
          </p:cNvPr>
          <p:cNvPicPr>
            <a:picLocks noChangeAspect="1"/>
          </p:cNvPicPr>
          <p:nvPr/>
        </p:nvPicPr>
        <p:blipFill>
          <a:blip r:embed="rId4"/>
          <a:stretch>
            <a:fillRect/>
          </a:stretch>
        </p:blipFill>
        <p:spPr>
          <a:xfrm>
            <a:off x="75416" y="181146"/>
            <a:ext cx="1271611" cy="742679"/>
          </a:xfrm>
          <a:prstGeom prst="rect">
            <a:avLst/>
          </a:prstGeom>
        </p:spPr>
      </p:pic>
      <p:sp>
        <p:nvSpPr>
          <p:cNvPr id="7" name="Subtitle 2">
            <a:extLst>
              <a:ext uri="{FF2B5EF4-FFF2-40B4-BE49-F238E27FC236}">
                <a16:creationId xmlns:a16="http://schemas.microsoft.com/office/drawing/2014/main" id="{1C869EE8-5BBE-4A3E-8307-7455F1E32DE4}"/>
              </a:ext>
            </a:extLst>
          </p:cNvPr>
          <p:cNvSpPr txBox="1">
            <a:spLocks/>
          </p:cNvSpPr>
          <p:nvPr/>
        </p:nvSpPr>
        <p:spPr>
          <a:xfrm>
            <a:off x="1523999" y="6267652"/>
            <a:ext cx="9144000" cy="77599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sz="1200" dirty="0">
                <a:solidFill>
                  <a:schemeClr val="bg1">
                    <a:lumMod val="65000"/>
                  </a:schemeClr>
                </a:solidFill>
                <a:latin typeface="Museo Slab 100" panose="02000000000000000000" pitchFamily="50" charset="0"/>
              </a:rPr>
              <a:t>https://evermight.com</a:t>
            </a:r>
          </a:p>
        </p:txBody>
      </p:sp>
    </p:spTree>
    <p:extLst>
      <p:ext uri="{BB962C8B-B14F-4D97-AF65-F5344CB8AC3E}">
        <p14:creationId xmlns:p14="http://schemas.microsoft.com/office/powerpoint/2010/main" val="68258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46497E-08E3-42E3-B95C-DE59A20F68FB}"/>
              </a:ext>
            </a:extLst>
          </p:cNvPr>
          <p:cNvSpPr/>
          <p:nvPr/>
        </p:nvSpPr>
        <p:spPr>
          <a:xfrm>
            <a:off x="5633456" y="1730825"/>
            <a:ext cx="798945" cy="4571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D6AA3631-133A-4901-BC13-5DF81E89F1CF}"/>
              </a:ext>
            </a:extLst>
          </p:cNvPr>
          <p:cNvSpPr txBox="1"/>
          <p:nvPr/>
        </p:nvSpPr>
        <p:spPr>
          <a:xfrm>
            <a:off x="1750167" y="913721"/>
            <a:ext cx="8543464" cy="630942"/>
          </a:xfrm>
          <a:prstGeom prst="rect">
            <a:avLst/>
          </a:prstGeom>
          <a:noFill/>
        </p:spPr>
        <p:txBody>
          <a:bodyPr wrap="square" rtlCol="0">
            <a:spAutoFit/>
          </a:bodyPr>
          <a:lstStyle/>
          <a:p>
            <a:pPr algn="ctr"/>
            <a:r>
              <a:rPr lang="en-CA" sz="3500" dirty="0">
                <a:latin typeface="Proxima Nova Bl" panose="02000506030000020004" pitchFamily="50" charset="0"/>
              </a:rPr>
              <a:t>WHAT IS CRUD?</a:t>
            </a:r>
          </a:p>
        </p:txBody>
      </p:sp>
      <p:sp>
        <p:nvSpPr>
          <p:cNvPr id="5" name="TextBox 4">
            <a:extLst>
              <a:ext uri="{FF2B5EF4-FFF2-40B4-BE49-F238E27FC236}">
                <a16:creationId xmlns:a16="http://schemas.microsoft.com/office/drawing/2014/main" id="{C14506C7-EA92-FA04-55A6-75A745C6105B}"/>
              </a:ext>
            </a:extLst>
          </p:cNvPr>
          <p:cNvSpPr txBox="1"/>
          <p:nvPr/>
        </p:nvSpPr>
        <p:spPr>
          <a:xfrm>
            <a:off x="1331157" y="2746336"/>
            <a:ext cx="9770853" cy="2677656"/>
          </a:xfrm>
          <a:prstGeom prst="rect">
            <a:avLst/>
          </a:prstGeom>
          <a:noFill/>
        </p:spPr>
        <p:txBody>
          <a:bodyPr wrap="square" rtlCol="0">
            <a:spAutoFit/>
          </a:bodyPr>
          <a:lstStyle/>
          <a:p>
            <a:r>
              <a:rPr lang="en-CA" sz="2400" b="1" dirty="0">
                <a:latin typeface="Open Sans" panose="020B0606030504020204" pitchFamily="34" charset="0"/>
                <a:ea typeface="Open Sans" panose="020B0606030504020204" pitchFamily="34" charset="0"/>
                <a:cs typeface="Open Sans" panose="020B0606030504020204" pitchFamily="34" charset="0"/>
              </a:rPr>
              <a:t>CREATE</a:t>
            </a:r>
            <a:r>
              <a:rPr lang="en-CA" sz="2400" dirty="0">
                <a:latin typeface="Open Sans" panose="020B0606030504020204" pitchFamily="34" charset="0"/>
                <a:ea typeface="Open Sans" panose="020B0606030504020204" pitchFamily="34" charset="0"/>
                <a:cs typeface="Open Sans" panose="020B0606030504020204" pitchFamily="34" charset="0"/>
              </a:rPr>
              <a:t> – INSERT INTO table (col1,col2…) VALUES (val1,val2…)</a:t>
            </a:r>
          </a:p>
          <a:p>
            <a:endParaRPr lang="en-CA" sz="2400" dirty="0">
              <a:latin typeface="Open Sans" panose="020B0606030504020204" pitchFamily="34" charset="0"/>
              <a:ea typeface="Open Sans" panose="020B0606030504020204" pitchFamily="34" charset="0"/>
              <a:cs typeface="Open Sans" panose="020B0606030504020204" pitchFamily="34" charset="0"/>
            </a:endParaRPr>
          </a:p>
          <a:p>
            <a:r>
              <a:rPr lang="en-CA" sz="2400" b="1" dirty="0">
                <a:latin typeface="Open Sans" panose="020B0606030504020204" pitchFamily="34" charset="0"/>
                <a:ea typeface="Open Sans" panose="020B0606030504020204" pitchFamily="34" charset="0"/>
                <a:cs typeface="Open Sans" panose="020B0606030504020204" pitchFamily="34" charset="0"/>
              </a:rPr>
              <a:t>READ</a:t>
            </a:r>
            <a:r>
              <a:rPr lang="en-CA" sz="2400" dirty="0">
                <a:latin typeface="Open Sans" panose="020B0606030504020204" pitchFamily="34" charset="0"/>
                <a:ea typeface="Open Sans" panose="020B0606030504020204" pitchFamily="34" charset="0"/>
                <a:cs typeface="Open Sans" panose="020B0606030504020204" pitchFamily="34" charset="0"/>
              </a:rPr>
              <a:t> – SELECT * FROM table WHERE …</a:t>
            </a:r>
          </a:p>
          <a:p>
            <a:endParaRPr lang="en-CA" sz="2400" dirty="0">
              <a:latin typeface="Open Sans" panose="020B0606030504020204" pitchFamily="34" charset="0"/>
              <a:ea typeface="Open Sans" panose="020B0606030504020204" pitchFamily="34" charset="0"/>
              <a:cs typeface="Open Sans" panose="020B0606030504020204" pitchFamily="34" charset="0"/>
            </a:endParaRPr>
          </a:p>
          <a:p>
            <a:r>
              <a:rPr lang="en-CA" sz="2400" b="1" dirty="0">
                <a:latin typeface="Open Sans" panose="020B0606030504020204" pitchFamily="34" charset="0"/>
                <a:ea typeface="Open Sans" panose="020B0606030504020204" pitchFamily="34" charset="0"/>
                <a:cs typeface="Open Sans" panose="020B0606030504020204" pitchFamily="34" charset="0"/>
              </a:rPr>
              <a:t>UPDATE</a:t>
            </a:r>
            <a:r>
              <a:rPr lang="en-CA" sz="2400" dirty="0">
                <a:latin typeface="Open Sans" panose="020B0606030504020204" pitchFamily="34" charset="0"/>
                <a:ea typeface="Open Sans" panose="020B0606030504020204" pitchFamily="34" charset="0"/>
                <a:cs typeface="Open Sans" panose="020B0606030504020204" pitchFamily="34" charset="0"/>
              </a:rPr>
              <a:t> – UPDATE table SET col1=val1, col2=val2 </a:t>
            </a:r>
            <a:r>
              <a:rPr lang="en-CA" sz="2400" dirty="0" err="1">
                <a:latin typeface="Open Sans" panose="020B0606030504020204" pitchFamily="34" charset="0"/>
                <a:ea typeface="Open Sans" panose="020B0606030504020204" pitchFamily="34" charset="0"/>
                <a:cs typeface="Open Sans" panose="020B0606030504020204" pitchFamily="34" charset="0"/>
              </a:rPr>
              <a:t>etc</a:t>
            </a:r>
            <a:r>
              <a:rPr lang="en-CA" sz="2400" dirty="0">
                <a:latin typeface="Open Sans" panose="020B0606030504020204" pitchFamily="34" charset="0"/>
                <a:ea typeface="Open Sans" panose="020B0606030504020204" pitchFamily="34" charset="0"/>
                <a:cs typeface="Open Sans" panose="020B0606030504020204" pitchFamily="34" charset="0"/>
              </a:rPr>
              <a:t>… WHERE …</a:t>
            </a:r>
          </a:p>
          <a:p>
            <a:endParaRPr lang="en-CA" sz="2400" dirty="0">
              <a:latin typeface="Open Sans" panose="020B0606030504020204" pitchFamily="34" charset="0"/>
              <a:ea typeface="Open Sans" panose="020B0606030504020204" pitchFamily="34" charset="0"/>
              <a:cs typeface="Open Sans" panose="020B0606030504020204" pitchFamily="34" charset="0"/>
            </a:endParaRPr>
          </a:p>
          <a:p>
            <a:r>
              <a:rPr lang="en-CA" sz="2400" b="1" dirty="0">
                <a:latin typeface="Open Sans" panose="020B0606030504020204" pitchFamily="34" charset="0"/>
                <a:ea typeface="Open Sans" panose="020B0606030504020204" pitchFamily="34" charset="0"/>
                <a:cs typeface="Open Sans" panose="020B0606030504020204" pitchFamily="34" charset="0"/>
              </a:rPr>
              <a:t>DELETE</a:t>
            </a:r>
            <a:r>
              <a:rPr lang="en-CA" sz="2400" dirty="0">
                <a:latin typeface="Open Sans" panose="020B0606030504020204" pitchFamily="34" charset="0"/>
                <a:ea typeface="Open Sans" panose="020B0606030504020204" pitchFamily="34" charset="0"/>
                <a:cs typeface="Open Sans" panose="020B0606030504020204" pitchFamily="34" charset="0"/>
              </a:rPr>
              <a:t> – DELETE FROM table WHERE …</a:t>
            </a:r>
          </a:p>
        </p:txBody>
      </p:sp>
    </p:spTree>
    <p:extLst>
      <p:ext uri="{BB962C8B-B14F-4D97-AF65-F5344CB8AC3E}">
        <p14:creationId xmlns:p14="http://schemas.microsoft.com/office/powerpoint/2010/main" val="27705530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46497E-08E3-42E3-B95C-DE59A20F68FB}"/>
              </a:ext>
            </a:extLst>
          </p:cNvPr>
          <p:cNvSpPr/>
          <p:nvPr/>
        </p:nvSpPr>
        <p:spPr>
          <a:xfrm>
            <a:off x="5633456" y="1730825"/>
            <a:ext cx="798945" cy="4571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D6AA3631-133A-4901-BC13-5DF81E89F1CF}"/>
              </a:ext>
            </a:extLst>
          </p:cNvPr>
          <p:cNvSpPr txBox="1"/>
          <p:nvPr/>
        </p:nvSpPr>
        <p:spPr>
          <a:xfrm>
            <a:off x="1750167" y="913721"/>
            <a:ext cx="8543464" cy="630942"/>
          </a:xfrm>
          <a:prstGeom prst="rect">
            <a:avLst/>
          </a:prstGeom>
          <a:noFill/>
        </p:spPr>
        <p:txBody>
          <a:bodyPr wrap="square" rtlCol="0">
            <a:spAutoFit/>
          </a:bodyPr>
          <a:lstStyle/>
          <a:p>
            <a:pPr algn="ctr"/>
            <a:r>
              <a:rPr lang="en-CA" sz="3500" dirty="0">
                <a:latin typeface="Proxima Nova Bl" panose="02000506030000020004" pitchFamily="50" charset="0"/>
              </a:rPr>
              <a:t>EXPORT / IMPORT</a:t>
            </a:r>
          </a:p>
        </p:txBody>
      </p:sp>
      <p:sp>
        <p:nvSpPr>
          <p:cNvPr id="4" name="TextBox 3">
            <a:extLst>
              <a:ext uri="{FF2B5EF4-FFF2-40B4-BE49-F238E27FC236}">
                <a16:creationId xmlns:a16="http://schemas.microsoft.com/office/drawing/2014/main" id="{17100EF4-CACB-D0DE-309F-641DEDE22747}"/>
              </a:ext>
            </a:extLst>
          </p:cNvPr>
          <p:cNvSpPr txBox="1"/>
          <p:nvPr/>
        </p:nvSpPr>
        <p:spPr>
          <a:xfrm>
            <a:off x="1149665" y="2271323"/>
            <a:ext cx="9870636" cy="3539430"/>
          </a:xfrm>
          <a:prstGeom prst="rect">
            <a:avLst/>
          </a:prstGeom>
          <a:noFill/>
        </p:spPr>
        <p:txBody>
          <a:bodyPr wrap="square" rtlCol="0">
            <a:spAutoFit/>
          </a:bodyPr>
          <a:lstStyle/>
          <a:p>
            <a:r>
              <a:rPr lang="en-CA" sz="2800" dirty="0">
                <a:latin typeface="Open Sans" panose="020B0606030504020204" pitchFamily="34" charset="0"/>
                <a:ea typeface="Open Sans" panose="020B0606030504020204" pitchFamily="34" charset="0"/>
                <a:cs typeface="Open Sans" panose="020B0606030504020204" pitchFamily="34" charset="0"/>
              </a:rPr>
              <a:t>You can export a database as a *.</a:t>
            </a:r>
            <a:r>
              <a:rPr lang="en-CA" sz="2800" dirty="0" err="1">
                <a:latin typeface="Open Sans" panose="020B0606030504020204" pitchFamily="34" charset="0"/>
                <a:ea typeface="Open Sans" panose="020B0606030504020204" pitchFamily="34" charset="0"/>
                <a:cs typeface="Open Sans" panose="020B0606030504020204" pitchFamily="34" charset="0"/>
              </a:rPr>
              <a:t>sql</a:t>
            </a:r>
            <a:r>
              <a:rPr lang="en-CA" sz="2800" dirty="0">
                <a:latin typeface="Open Sans" panose="020B0606030504020204" pitchFamily="34" charset="0"/>
                <a:ea typeface="Open Sans" panose="020B0606030504020204" pitchFamily="34" charset="0"/>
                <a:cs typeface="Open Sans" panose="020B0606030504020204" pitchFamily="34" charset="0"/>
              </a:rPr>
              <a:t> file. You can simply import the *.</a:t>
            </a:r>
            <a:r>
              <a:rPr lang="en-CA" sz="2800" dirty="0" err="1">
                <a:latin typeface="Open Sans" panose="020B0606030504020204" pitchFamily="34" charset="0"/>
                <a:ea typeface="Open Sans" panose="020B0606030504020204" pitchFamily="34" charset="0"/>
                <a:cs typeface="Open Sans" panose="020B0606030504020204" pitchFamily="34" charset="0"/>
              </a:rPr>
              <a:t>sql</a:t>
            </a:r>
            <a:r>
              <a:rPr lang="en-CA" sz="2800" dirty="0">
                <a:latin typeface="Open Sans" panose="020B0606030504020204" pitchFamily="34" charset="0"/>
                <a:ea typeface="Open Sans" panose="020B0606030504020204" pitchFamily="34" charset="0"/>
                <a:cs typeface="Open Sans" panose="020B0606030504020204" pitchFamily="34" charset="0"/>
              </a:rPr>
              <a:t> file into a database to re-create all the tables and data.  The *.</a:t>
            </a:r>
            <a:r>
              <a:rPr lang="en-CA" sz="2800" dirty="0" err="1">
                <a:latin typeface="Open Sans" panose="020B0606030504020204" pitchFamily="34" charset="0"/>
                <a:ea typeface="Open Sans" panose="020B0606030504020204" pitchFamily="34" charset="0"/>
                <a:cs typeface="Open Sans" panose="020B0606030504020204" pitchFamily="34" charset="0"/>
              </a:rPr>
              <a:t>sql</a:t>
            </a:r>
            <a:r>
              <a:rPr lang="en-CA" sz="2800" dirty="0">
                <a:latin typeface="Open Sans" panose="020B0606030504020204" pitchFamily="34" charset="0"/>
                <a:ea typeface="Open Sans" panose="020B0606030504020204" pitchFamily="34" charset="0"/>
                <a:cs typeface="Open Sans" panose="020B0606030504020204" pitchFamily="34" charset="0"/>
              </a:rPr>
              <a:t> file has all the necessary SQL statements to reproduce the database. </a:t>
            </a:r>
          </a:p>
          <a:p>
            <a:endParaRPr lang="en-CA" sz="2800" dirty="0">
              <a:latin typeface="Open Sans" panose="020B0606030504020204" pitchFamily="34" charset="0"/>
              <a:ea typeface="Open Sans" panose="020B0606030504020204" pitchFamily="34" charset="0"/>
              <a:cs typeface="Open Sans" panose="020B0606030504020204" pitchFamily="34" charset="0"/>
            </a:endParaRPr>
          </a:p>
          <a:p>
            <a:r>
              <a:rPr lang="en-CA" sz="2800" dirty="0">
                <a:latin typeface="Open Sans" panose="020B0606030504020204" pitchFamily="34" charset="0"/>
                <a:ea typeface="Open Sans" panose="020B0606030504020204" pitchFamily="34" charset="0"/>
                <a:cs typeface="Open Sans" panose="020B0606030504020204" pitchFamily="34" charset="0"/>
              </a:rPr>
              <a:t>CSV Imports – you have to be very careful.   Typical problems include character encoding and data quality/integrity.</a:t>
            </a:r>
          </a:p>
        </p:txBody>
      </p:sp>
    </p:spTree>
    <p:extLst>
      <p:ext uri="{BB962C8B-B14F-4D97-AF65-F5344CB8AC3E}">
        <p14:creationId xmlns:p14="http://schemas.microsoft.com/office/powerpoint/2010/main" val="2374282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46497E-08E3-42E3-B95C-DE59A20F68FB}"/>
              </a:ext>
            </a:extLst>
          </p:cNvPr>
          <p:cNvSpPr/>
          <p:nvPr/>
        </p:nvSpPr>
        <p:spPr>
          <a:xfrm>
            <a:off x="5633456" y="1730825"/>
            <a:ext cx="798945" cy="4571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D6AA3631-133A-4901-BC13-5DF81E89F1CF}"/>
              </a:ext>
            </a:extLst>
          </p:cNvPr>
          <p:cNvSpPr txBox="1"/>
          <p:nvPr/>
        </p:nvSpPr>
        <p:spPr>
          <a:xfrm>
            <a:off x="1750167" y="913721"/>
            <a:ext cx="8543464" cy="630942"/>
          </a:xfrm>
          <a:prstGeom prst="rect">
            <a:avLst/>
          </a:prstGeom>
          <a:noFill/>
        </p:spPr>
        <p:txBody>
          <a:bodyPr wrap="square" rtlCol="0">
            <a:spAutoFit/>
          </a:bodyPr>
          <a:lstStyle/>
          <a:p>
            <a:pPr algn="ctr"/>
            <a:r>
              <a:rPr lang="en-CA" sz="3500" dirty="0">
                <a:latin typeface="Proxima Nova Bl" panose="02000506030000020004" pitchFamily="50" charset="0"/>
              </a:rPr>
              <a:t>WHAT ARE JOINS?</a:t>
            </a:r>
          </a:p>
        </p:txBody>
      </p:sp>
      <p:sp>
        <p:nvSpPr>
          <p:cNvPr id="5" name="Content Placeholder 2">
            <a:extLst>
              <a:ext uri="{FF2B5EF4-FFF2-40B4-BE49-F238E27FC236}">
                <a16:creationId xmlns:a16="http://schemas.microsoft.com/office/drawing/2014/main" id="{BAB284F1-AD37-2F62-03AE-3C081AAA29DB}"/>
              </a:ext>
            </a:extLst>
          </p:cNvPr>
          <p:cNvSpPr txBox="1">
            <a:spLocks/>
          </p:cNvSpPr>
          <p:nvPr/>
        </p:nvSpPr>
        <p:spPr>
          <a:xfrm>
            <a:off x="1444869" y="2361956"/>
            <a:ext cx="10275277" cy="35366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CA" sz="2000" dirty="0">
                <a:latin typeface="Open Sans" panose="020B0606030504020204" pitchFamily="34" charset="0"/>
                <a:ea typeface="Open Sans" panose="020B0606030504020204" pitchFamily="34" charset="0"/>
                <a:cs typeface="Open Sans" panose="020B0606030504020204" pitchFamily="34" charset="0"/>
              </a:rPr>
              <a:t>You can use INNER JOIN to connect tables together in a query. </a:t>
            </a:r>
            <a:br>
              <a:rPr lang="en-CA" sz="2000" dirty="0">
                <a:latin typeface="Open Sans" panose="020B0606030504020204" pitchFamily="34" charset="0"/>
                <a:ea typeface="Open Sans" panose="020B0606030504020204" pitchFamily="34" charset="0"/>
                <a:cs typeface="Open Sans" panose="020B0606030504020204" pitchFamily="34" charset="0"/>
              </a:rPr>
            </a:br>
            <a:endParaRPr lang="en-CA" sz="2000" dirty="0">
              <a:latin typeface="Open Sans" panose="020B0606030504020204" pitchFamily="34" charset="0"/>
              <a:ea typeface="Open Sans" panose="020B0606030504020204" pitchFamily="34" charset="0"/>
              <a:cs typeface="Open Sans" panose="020B0606030504020204" pitchFamily="34" charset="0"/>
            </a:endParaRPr>
          </a:p>
          <a:p>
            <a:pPr marL="0" indent="0">
              <a:buFont typeface="Arial" panose="020B0604020202020204" pitchFamily="34" charset="0"/>
              <a:buNone/>
            </a:pPr>
            <a:r>
              <a:rPr lang="en-CA" sz="2000" dirty="0">
                <a:latin typeface="Open Sans" panose="020B0606030504020204" pitchFamily="34" charset="0"/>
                <a:ea typeface="Open Sans" panose="020B0606030504020204" pitchFamily="34" charset="0"/>
                <a:cs typeface="Open Sans" panose="020B0606030504020204" pitchFamily="34" charset="0"/>
              </a:rPr>
              <a:t>E.g.</a:t>
            </a:r>
            <a:br>
              <a:rPr lang="en-CA" sz="2000" dirty="0">
                <a:latin typeface="Open Sans" panose="020B0606030504020204" pitchFamily="34" charset="0"/>
                <a:ea typeface="Open Sans" panose="020B0606030504020204" pitchFamily="34" charset="0"/>
                <a:cs typeface="Open Sans" panose="020B0606030504020204" pitchFamily="34" charset="0"/>
              </a:rPr>
            </a:br>
            <a:endParaRPr lang="en-CA" sz="2000" dirty="0">
              <a:latin typeface="Open Sans" panose="020B0606030504020204" pitchFamily="34" charset="0"/>
              <a:ea typeface="Open Sans" panose="020B0606030504020204" pitchFamily="34" charset="0"/>
              <a:cs typeface="Open Sans" panose="020B0606030504020204" pitchFamily="34" charset="0"/>
            </a:endParaRPr>
          </a:p>
          <a:p>
            <a:pPr marL="0" indent="0">
              <a:buFont typeface="Arial" panose="020B0604020202020204" pitchFamily="34" charset="0"/>
              <a:buNone/>
            </a:pPr>
            <a:r>
              <a:rPr lang="en-CA" sz="2000" dirty="0">
                <a:latin typeface="Open Sans" panose="020B0606030504020204" pitchFamily="34" charset="0"/>
                <a:ea typeface="Open Sans" panose="020B0606030504020204" pitchFamily="34" charset="0"/>
                <a:cs typeface="Open Sans" panose="020B0606030504020204" pitchFamily="34" charset="0"/>
              </a:rPr>
              <a:t>SELECT * FROM student</a:t>
            </a:r>
            <a:br>
              <a:rPr lang="en-CA" sz="2000" dirty="0">
                <a:latin typeface="Open Sans" panose="020B0606030504020204" pitchFamily="34" charset="0"/>
                <a:ea typeface="Open Sans" panose="020B0606030504020204" pitchFamily="34" charset="0"/>
                <a:cs typeface="Open Sans" panose="020B0606030504020204" pitchFamily="34" charset="0"/>
              </a:rPr>
            </a:br>
            <a:r>
              <a:rPr lang="en-CA" sz="2000" dirty="0">
                <a:latin typeface="Open Sans" panose="020B0606030504020204" pitchFamily="34" charset="0"/>
                <a:ea typeface="Open Sans" panose="020B0606030504020204" pitchFamily="34" charset="0"/>
                <a:cs typeface="Open Sans" panose="020B0606030504020204" pitchFamily="34" charset="0"/>
              </a:rPr>
              <a:t>INNER JOIN school ON </a:t>
            </a:r>
            <a:r>
              <a:rPr lang="en-CA" sz="2000" dirty="0" err="1">
                <a:latin typeface="Open Sans" panose="020B0606030504020204" pitchFamily="34" charset="0"/>
                <a:ea typeface="Open Sans" panose="020B0606030504020204" pitchFamily="34" charset="0"/>
                <a:cs typeface="Open Sans" panose="020B0606030504020204" pitchFamily="34" charset="0"/>
              </a:rPr>
              <a:t>school.school_id</a:t>
            </a:r>
            <a:r>
              <a:rPr lang="en-CA" sz="2000" dirty="0">
                <a:latin typeface="Open Sans" panose="020B0606030504020204" pitchFamily="34" charset="0"/>
                <a:ea typeface="Open Sans" panose="020B0606030504020204" pitchFamily="34" charset="0"/>
                <a:cs typeface="Open Sans" panose="020B0606030504020204" pitchFamily="34" charset="0"/>
              </a:rPr>
              <a:t> = </a:t>
            </a:r>
            <a:r>
              <a:rPr lang="en-CA" sz="2000" dirty="0" err="1">
                <a:latin typeface="Open Sans" panose="020B0606030504020204" pitchFamily="34" charset="0"/>
                <a:ea typeface="Open Sans" panose="020B0606030504020204" pitchFamily="34" charset="0"/>
                <a:cs typeface="Open Sans" panose="020B0606030504020204" pitchFamily="34" charset="0"/>
              </a:rPr>
              <a:t>student.student_id</a:t>
            </a:r>
            <a:br>
              <a:rPr lang="en-CA" sz="2000" dirty="0">
                <a:latin typeface="Open Sans" panose="020B0606030504020204" pitchFamily="34" charset="0"/>
                <a:ea typeface="Open Sans" panose="020B0606030504020204" pitchFamily="34" charset="0"/>
                <a:cs typeface="Open Sans" panose="020B0606030504020204" pitchFamily="34" charset="0"/>
              </a:rPr>
            </a:br>
            <a:r>
              <a:rPr lang="en-CA" sz="2000" dirty="0">
                <a:latin typeface="Open Sans" panose="020B0606030504020204" pitchFamily="34" charset="0"/>
                <a:ea typeface="Open Sans" panose="020B0606030504020204" pitchFamily="34" charset="0"/>
                <a:cs typeface="Open Sans" panose="020B0606030504020204" pitchFamily="34" charset="0"/>
              </a:rPr>
              <a:t>WHERE …</a:t>
            </a:r>
          </a:p>
          <a:p>
            <a:pPr marL="0" indent="0">
              <a:buFont typeface="Arial" panose="020B0604020202020204" pitchFamily="34" charset="0"/>
              <a:buNone/>
            </a:pPr>
            <a:endParaRPr lang="en-CA" sz="2000" dirty="0">
              <a:latin typeface="Open Sans" panose="020B0606030504020204" pitchFamily="34" charset="0"/>
              <a:ea typeface="Open Sans" panose="020B0606030504020204" pitchFamily="34" charset="0"/>
              <a:cs typeface="Open Sans" panose="020B0606030504020204" pitchFamily="34" charset="0"/>
            </a:endParaRPr>
          </a:p>
          <a:p>
            <a:pPr marL="0" indent="0">
              <a:buFont typeface="Arial" panose="020B0604020202020204" pitchFamily="34" charset="0"/>
              <a:buNone/>
            </a:pPr>
            <a:r>
              <a:rPr lang="en-CA" sz="2000" dirty="0">
                <a:latin typeface="Open Sans" panose="020B0606030504020204" pitchFamily="34" charset="0"/>
                <a:ea typeface="Open Sans" panose="020B0606030504020204" pitchFamily="34" charset="0"/>
                <a:cs typeface="Open Sans" panose="020B0606030504020204" pitchFamily="34" charset="0"/>
              </a:rPr>
              <a:t>You can also use LEFT JOIN and RIGHT JOIN (to be explained in later workshops)</a:t>
            </a:r>
          </a:p>
        </p:txBody>
      </p:sp>
    </p:spTree>
    <p:extLst>
      <p:ext uri="{BB962C8B-B14F-4D97-AF65-F5344CB8AC3E}">
        <p14:creationId xmlns:p14="http://schemas.microsoft.com/office/powerpoint/2010/main" val="8430465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46497E-08E3-42E3-B95C-DE59A20F68FB}"/>
              </a:ext>
            </a:extLst>
          </p:cNvPr>
          <p:cNvSpPr/>
          <p:nvPr/>
        </p:nvSpPr>
        <p:spPr>
          <a:xfrm>
            <a:off x="5633456" y="1730825"/>
            <a:ext cx="798945" cy="4571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D6AA3631-133A-4901-BC13-5DF81E89F1CF}"/>
              </a:ext>
            </a:extLst>
          </p:cNvPr>
          <p:cNvSpPr txBox="1"/>
          <p:nvPr/>
        </p:nvSpPr>
        <p:spPr>
          <a:xfrm>
            <a:off x="1750167" y="913721"/>
            <a:ext cx="8543464" cy="630942"/>
          </a:xfrm>
          <a:prstGeom prst="rect">
            <a:avLst/>
          </a:prstGeom>
          <a:noFill/>
        </p:spPr>
        <p:txBody>
          <a:bodyPr wrap="square" rtlCol="0">
            <a:spAutoFit/>
          </a:bodyPr>
          <a:lstStyle/>
          <a:p>
            <a:pPr algn="ctr"/>
            <a:r>
              <a:rPr lang="en-CA" sz="3500" dirty="0">
                <a:latin typeface="Proxima Nova Bl" panose="02000506030000020004" pitchFamily="50" charset="0"/>
              </a:rPr>
              <a:t>WHAT IS A DATABASE?</a:t>
            </a:r>
          </a:p>
        </p:txBody>
      </p:sp>
      <p:pic>
        <p:nvPicPr>
          <p:cNvPr id="5" name="Picture 4">
            <a:extLst>
              <a:ext uri="{FF2B5EF4-FFF2-40B4-BE49-F238E27FC236}">
                <a16:creationId xmlns:a16="http://schemas.microsoft.com/office/drawing/2014/main" id="{F7258A7C-EA6F-4F1E-BB7B-23662BD9ED0C}"/>
              </a:ext>
            </a:extLst>
          </p:cNvPr>
          <p:cNvPicPr>
            <a:picLocks noChangeAspect="1"/>
          </p:cNvPicPr>
          <p:nvPr/>
        </p:nvPicPr>
        <p:blipFill>
          <a:blip r:embed="rId2"/>
          <a:stretch>
            <a:fillRect/>
          </a:stretch>
        </p:blipFill>
        <p:spPr>
          <a:xfrm>
            <a:off x="668466" y="2839410"/>
            <a:ext cx="3138659" cy="1844197"/>
          </a:xfrm>
          <a:prstGeom prst="rect">
            <a:avLst/>
          </a:prstGeom>
        </p:spPr>
      </p:pic>
      <p:pic>
        <p:nvPicPr>
          <p:cNvPr id="6" name="Picture 5">
            <a:extLst>
              <a:ext uri="{FF2B5EF4-FFF2-40B4-BE49-F238E27FC236}">
                <a16:creationId xmlns:a16="http://schemas.microsoft.com/office/drawing/2014/main" id="{2C1E8249-9233-2C7C-8FF8-D11A00D7A6E1}"/>
              </a:ext>
            </a:extLst>
          </p:cNvPr>
          <p:cNvPicPr>
            <a:picLocks noChangeAspect="1"/>
          </p:cNvPicPr>
          <p:nvPr/>
        </p:nvPicPr>
        <p:blipFill>
          <a:blip r:embed="rId3"/>
          <a:stretch>
            <a:fillRect/>
          </a:stretch>
        </p:blipFill>
        <p:spPr>
          <a:xfrm>
            <a:off x="4093791" y="2834906"/>
            <a:ext cx="2996243" cy="1848701"/>
          </a:xfrm>
          <a:prstGeom prst="rect">
            <a:avLst/>
          </a:prstGeom>
        </p:spPr>
      </p:pic>
      <p:pic>
        <p:nvPicPr>
          <p:cNvPr id="7" name="Picture 6">
            <a:extLst>
              <a:ext uri="{FF2B5EF4-FFF2-40B4-BE49-F238E27FC236}">
                <a16:creationId xmlns:a16="http://schemas.microsoft.com/office/drawing/2014/main" id="{6C79D2F1-95AF-10C0-A286-B29A31EB60AD}"/>
              </a:ext>
            </a:extLst>
          </p:cNvPr>
          <p:cNvPicPr>
            <a:picLocks noChangeAspect="1"/>
          </p:cNvPicPr>
          <p:nvPr/>
        </p:nvPicPr>
        <p:blipFill>
          <a:blip r:embed="rId4"/>
          <a:stretch>
            <a:fillRect/>
          </a:stretch>
        </p:blipFill>
        <p:spPr>
          <a:xfrm>
            <a:off x="7376701" y="2830593"/>
            <a:ext cx="4486545" cy="1844196"/>
          </a:xfrm>
          <a:prstGeom prst="rect">
            <a:avLst/>
          </a:prstGeom>
        </p:spPr>
      </p:pic>
    </p:spTree>
    <p:extLst>
      <p:ext uri="{BB962C8B-B14F-4D97-AF65-F5344CB8AC3E}">
        <p14:creationId xmlns:p14="http://schemas.microsoft.com/office/powerpoint/2010/main" val="2865061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46497E-08E3-42E3-B95C-DE59A20F68FB}"/>
              </a:ext>
            </a:extLst>
          </p:cNvPr>
          <p:cNvSpPr/>
          <p:nvPr/>
        </p:nvSpPr>
        <p:spPr>
          <a:xfrm>
            <a:off x="5633456" y="1730825"/>
            <a:ext cx="798945" cy="4571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D6AA3631-133A-4901-BC13-5DF81E89F1CF}"/>
              </a:ext>
            </a:extLst>
          </p:cNvPr>
          <p:cNvSpPr txBox="1"/>
          <p:nvPr/>
        </p:nvSpPr>
        <p:spPr>
          <a:xfrm>
            <a:off x="1750167" y="913721"/>
            <a:ext cx="8543464" cy="630942"/>
          </a:xfrm>
          <a:prstGeom prst="rect">
            <a:avLst/>
          </a:prstGeom>
          <a:noFill/>
        </p:spPr>
        <p:txBody>
          <a:bodyPr wrap="square" rtlCol="0">
            <a:spAutoFit/>
          </a:bodyPr>
          <a:lstStyle/>
          <a:p>
            <a:pPr algn="ctr"/>
            <a:r>
              <a:rPr lang="en-CA" sz="3500" dirty="0">
                <a:latin typeface="Proxima Nova Bl" panose="02000506030000020004" pitchFamily="50" charset="0"/>
              </a:rPr>
              <a:t>EXCEL AS DATABASE?</a:t>
            </a:r>
          </a:p>
        </p:txBody>
      </p:sp>
      <p:pic>
        <p:nvPicPr>
          <p:cNvPr id="4" name="Picture 3" descr="A close up of a sign&#10;&#10;Description automatically generated">
            <a:extLst>
              <a:ext uri="{FF2B5EF4-FFF2-40B4-BE49-F238E27FC236}">
                <a16:creationId xmlns:a16="http://schemas.microsoft.com/office/drawing/2014/main" id="{825FA096-9087-CD61-DD4C-6B26871D0B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7696" y="2791882"/>
            <a:ext cx="3804314" cy="1671181"/>
          </a:xfrm>
          <a:prstGeom prst="rect">
            <a:avLst/>
          </a:prstGeom>
        </p:spPr>
      </p:pic>
      <p:pic>
        <p:nvPicPr>
          <p:cNvPr id="8" name="Picture 7">
            <a:extLst>
              <a:ext uri="{FF2B5EF4-FFF2-40B4-BE49-F238E27FC236}">
                <a16:creationId xmlns:a16="http://schemas.microsoft.com/office/drawing/2014/main" id="{6BE40806-8354-4939-F44A-BB0AEFA6FE3F}"/>
              </a:ext>
            </a:extLst>
          </p:cNvPr>
          <p:cNvPicPr>
            <a:picLocks noChangeAspect="1"/>
          </p:cNvPicPr>
          <p:nvPr/>
        </p:nvPicPr>
        <p:blipFill>
          <a:blip r:embed="rId3"/>
          <a:stretch>
            <a:fillRect/>
          </a:stretch>
        </p:blipFill>
        <p:spPr>
          <a:xfrm>
            <a:off x="6435305" y="2324255"/>
            <a:ext cx="4387970" cy="3355507"/>
          </a:xfrm>
          <a:prstGeom prst="rect">
            <a:avLst/>
          </a:prstGeom>
        </p:spPr>
      </p:pic>
    </p:spTree>
    <p:extLst>
      <p:ext uri="{BB962C8B-B14F-4D97-AF65-F5344CB8AC3E}">
        <p14:creationId xmlns:p14="http://schemas.microsoft.com/office/powerpoint/2010/main" val="3722029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46497E-08E3-42E3-B95C-DE59A20F68FB}"/>
              </a:ext>
            </a:extLst>
          </p:cNvPr>
          <p:cNvSpPr/>
          <p:nvPr/>
        </p:nvSpPr>
        <p:spPr>
          <a:xfrm>
            <a:off x="5633456" y="1730825"/>
            <a:ext cx="798945" cy="4571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D6AA3631-133A-4901-BC13-5DF81E89F1CF}"/>
              </a:ext>
            </a:extLst>
          </p:cNvPr>
          <p:cNvSpPr txBox="1"/>
          <p:nvPr/>
        </p:nvSpPr>
        <p:spPr>
          <a:xfrm>
            <a:off x="1750167" y="913721"/>
            <a:ext cx="8543464" cy="630942"/>
          </a:xfrm>
          <a:prstGeom prst="rect">
            <a:avLst/>
          </a:prstGeom>
          <a:noFill/>
        </p:spPr>
        <p:txBody>
          <a:bodyPr wrap="square" rtlCol="0">
            <a:spAutoFit/>
          </a:bodyPr>
          <a:lstStyle/>
          <a:p>
            <a:pPr algn="ctr"/>
            <a:r>
              <a:rPr lang="en-CA" sz="3500" dirty="0">
                <a:latin typeface="Proxima Nova Bl" panose="02000506030000020004" pitchFamily="50" charset="0"/>
              </a:rPr>
              <a:t>LIMITATIONS OF EXCEL</a:t>
            </a:r>
          </a:p>
        </p:txBody>
      </p:sp>
      <p:sp>
        <p:nvSpPr>
          <p:cNvPr id="4" name="TextBox 3">
            <a:extLst>
              <a:ext uri="{FF2B5EF4-FFF2-40B4-BE49-F238E27FC236}">
                <a16:creationId xmlns:a16="http://schemas.microsoft.com/office/drawing/2014/main" id="{C18D340E-FFD3-41FF-90B6-A2C3B08DF173}"/>
              </a:ext>
            </a:extLst>
          </p:cNvPr>
          <p:cNvSpPr txBox="1"/>
          <p:nvPr/>
        </p:nvSpPr>
        <p:spPr>
          <a:xfrm>
            <a:off x="1207588" y="2491631"/>
            <a:ext cx="9817965" cy="3046988"/>
          </a:xfrm>
          <a:prstGeom prst="rect">
            <a:avLst/>
          </a:prstGeom>
          <a:noFill/>
        </p:spPr>
        <p:txBody>
          <a:bodyPr wrap="square" rtlCol="0">
            <a:spAutoFit/>
          </a:bodyPr>
          <a:lstStyle/>
          <a:p>
            <a:pPr marL="457200" indent="-457200">
              <a:buFont typeface="Arial" panose="020B0604020202020204" pitchFamily="34" charset="0"/>
              <a:buChar char="•"/>
            </a:pPr>
            <a:r>
              <a:rPr lang="en-CA" sz="2400" b="1" dirty="0">
                <a:latin typeface="Open Sans" panose="020B0606030504020204" pitchFamily="34" charset="0"/>
                <a:ea typeface="Open Sans" panose="020B0606030504020204" pitchFamily="34" charset="0"/>
                <a:cs typeface="Open Sans" panose="020B0606030504020204" pitchFamily="34" charset="0"/>
              </a:rPr>
              <a:t>Remote</a:t>
            </a:r>
            <a:r>
              <a:rPr lang="en-CA" sz="2400" dirty="0">
                <a:latin typeface="Open Sans" panose="020B0606030504020204" pitchFamily="34" charset="0"/>
                <a:ea typeface="Open Sans" panose="020B0606030504020204" pitchFamily="34" charset="0"/>
                <a:cs typeface="Open Sans" panose="020B0606030504020204" pitchFamily="34" charset="0"/>
              </a:rPr>
              <a:t> </a:t>
            </a:r>
            <a:r>
              <a:rPr lang="en-CA" sz="2400" b="1" dirty="0">
                <a:latin typeface="Open Sans" panose="020B0606030504020204" pitchFamily="34" charset="0"/>
                <a:ea typeface="Open Sans" panose="020B0606030504020204" pitchFamily="34" charset="0"/>
                <a:cs typeface="Open Sans" panose="020B0606030504020204" pitchFamily="34" charset="0"/>
              </a:rPr>
              <a:t>Access</a:t>
            </a:r>
            <a:r>
              <a:rPr lang="en-CA" sz="2400" dirty="0">
                <a:latin typeface="Open Sans" panose="020B0606030504020204" pitchFamily="34" charset="0"/>
                <a:ea typeface="Open Sans" panose="020B0606030504020204" pitchFamily="34" charset="0"/>
                <a:cs typeface="Open Sans" panose="020B0606030504020204" pitchFamily="34" charset="0"/>
              </a:rPr>
              <a:t> – Can 1000 people edit at the same time?</a:t>
            </a:r>
          </a:p>
          <a:p>
            <a:pPr marL="457200" indent="-457200">
              <a:buFont typeface="Arial" panose="020B0604020202020204" pitchFamily="34" charset="0"/>
              <a:buChar char="•"/>
            </a:pPr>
            <a:endParaRPr lang="en-CA" sz="2400" dirty="0">
              <a:latin typeface="Open Sans" panose="020B0606030504020204" pitchFamily="34" charset="0"/>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CA" sz="2400" b="1" dirty="0">
                <a:latin typeface="Open Sans" panose="020B0606030504020204" pitchFamily="34" charset="0"/>
                <a:ea typeface="Open Sans" panose="020B0606030504020204" pitchFamily="34" charset="0"/>
                <a:cs typeface="Open Sans" panose="020B0606030504020204" pitchFamily="34" charset="0"/>
              </a:rPr>
              <a:t>Performance</a:t>
            </a:r>
            <a:r>
              <a:rPr lang="en-CA" sz="2400" dirty="0">
                <a:latin typeface="Open Sans" panose="020B0606030504020204" pitchFamily="34" charset="0"/>
                <a:ea typeface="Open Sans" panose="020B0606030504020204" pitchFamily="34" charset="0"/>
                <a:cs typeface="Open Sans" panose="020B0606030504020204" pitchFamily="34" charset="0"/>
              </a:rPr>
              <a:t> – Can your computer open a 2 TB Excel File?</a:t>
            </a:r>
          </a:p>
          <a:p>
            <a:pPr marL="457200" indent="-457200">
              <a:buFont typeface="Arial" panose="020B0604020202020204" pitchFamily="34" charset="0"/>
              <a:buChar char="•"/>
            </a:pPr>
            <a:endParaRPr lang="en-CA" sz="2400" dirty="0">
              <a:latin typeface="Open Sans" panose="020B0606030504020204" pitchFamily="34" charset="0"/>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CA" sz="2400" b="1" dirty="0">
                <a:latin typeface="Open Sans" panose="020B0606030504020204" pitchFamily="34" charset="0"/>
                <a:ea typeface="Open Sans" panose="020B0606030504020204" pitchFamily="34" charset="0"/>
                <a:cs typeface="Open Sans" panose="020B0606030504020204" pitchFamily="34" charset="0"/>
              </a:rPr>
              <a:t>Data Integrity </a:t>
            </a:r>
            <a:r>
              <a:rPr lang="en-CA" sz="2400" dirty="0">
                <a:latin typeface="Open Sans" panose="020B0606030504020204" pitchFamily="34" charset="0"/>
                <a:ea typeface="Open Sans" panose="020B0606030504020204" pitchFamily="34" charset="0"/>
                <a:cs typeface="Open Sans" panose="020B0606030504020204" pitchFamily="34" charset="0"/>
              </a:rPr>
              <a:t>– Can your Excel enforce rules for data completeness and correctness?</a:t>
            </a:r>
          </a:p>
          <a:p>
            <a:pPr marL="457200" indent="-457200">
              <a:buFont typeface="Arial" panose="020B0604020202020204" pitchFamily="34" charset="0"/>
              <a:buChar char="•"/>
            </a:pPr>
            <a:endParaRPr lang="en-CA" sz="2400" dirty="0">
              <a:latin typeface="Open Sans" panose="020B0606030504020204" pitchFamily="34" charset="0"/>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CA" sz="2400" b="1" dirty="0">
                <a:latin typeface="Open Sans" panose="020B0606030504020204" pitchFamily="34" charset="0"/>
                <a:ea typeface="Open Sans" panose="020B0606030504020204" pitchFamily="34" charset="0"/>
                <a:cs typeface="Open Sans" panose="020B0606030504020204" pitchFamily="34" charset="0"/>
              </a:rPr>
              <a:t>Standardization</a:t>
            </a:r>
            <a:r>
              <a:rPr lang="en-CA" sz="2400" dirty="0">
                <a:latin typeface="Open Sans" panose="020B0606030504020204" pitchFamily="34" charset="0"/>
                <a:ea typeface="Open Sans" panose="020B0606030504020204" pitchFamily="34" charset="0"/>
                <a:cs typeface="Open Sans" panose="020B0606030504020204" pitchFamily="34" charset="0"/>
              </a:rPr>
              <a:t> – Is everyone following the same conventions?</a:t>
            </a:r>
          </a:p>
        </p:txBody>
      </p:sp>
    </p:spTree>
    <p:extLst>
      <p:ext uri="{BB962C8B-B14F-4D97-AF65-F5344CB8AC3E}">
        <p14:creationId xmlns:p14="http://schemas.microsoft.com/office/powerpoint/2010/main" val="11522877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46497E-08E3-42E3-B95C-DE59A20F68FB}"/>
              </a:ext>
            </a:extLst>
          </p:cNvPr>
          <p:cNvSpPr/>
          <p:nvPr/>
        </p:nvSpPr>
        <p:spPr>
          <a:xfrm>
            <a:off x="5633456" y="1730825"/>
            <a:ext cx="798945" cy="4571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D6AA3631-133A-4901-BC13-5DF81E89F1CF}"/>
              </a:ext>
            </a:extLst>
          </p:cNvPr>
          <p:cNvSpPr txBox="1"/>
          <p:nvPr/>
        </p:nvSpPr>
        <p:spPr>
          <a:xfrm>
            <a:off x="1750167" y="913721"/>
            <a:ext cx="8543464" cy="630942"/>
          </a:xfrm>
          <a:prstGeom prst="rect">
            <a:avLst/>
          </a:prstGeom>
          <a:noFill/>
        </p:spPr>
        <p:txBody>
          <a:bodyPr wrap="square" rtlCol="0">
            <a:spAutoFit/>
          </a:bodyPr>
          <a:lstStyle/>
          <a:p>
            <a:pPr algn="ctr"/>
            <a:r>
              <a:rPr lang="en-CA" sz="3500" dirty="0">
                <a:latin typeface="Proxima Nova Bl" panose="02000506030000020004" pitchFamily="50" charset="0"/>
              </a:rPr>
              <a:t>RELATIONAL VS. NON-RELATIONAL</a:t>
            </a:r>
          </a:p>
        </p:txBody>
      </p:sp>
      <p:sp>
        <p:nvSpPr>
          <p:cNvPr id="4" name="TextBox 3">
            <a:extLst>
              <a:ext uri="{FF2B5EF4-FFF2-40B4-BE49-F238E27FC236}">
                <a16:creationId xmlns:a16="http://schemas.microsoft.com/office/drawing/2014/main" id="{C18D340E-FFD3-41FF-90B6-A2C3B08DF173}"/>
              </a:ext>
            </a:extLst>
          </p:cNvPr>
          <p:cNvSpPr txBox="1"/>
          <p:nvPr/>
        </p:nvSpPr>
        <p:spPr>
          <a:xfrm>
            <a:off x="1076960" y="2622257"/>
            <a:ext cx="10353039" cy="3416320"/>
          </a:xfrm>
          <a:prstGeom prst="rect">
            <a:avLst/>
          </a:prstGeom>
          <a:noFill/>
        </p:spPr>
        <p:txBody>
          <a:bodyPr wrap="square" rtlCol="0">
            <a:spAutoFit/>
          </a:bodyPr>
          <a:lstStyle/>
          <a:p>
            <a:r>
              <a:rPr lang="en-CA" sz="2400" b="1" dirty="0">
                <a:latin typeface="Open Sans" panose="020B0606030504020204" pitchFamily="34" charset="0"/>
                <a:ea typeface="Open Sans" panose="020B0606030504020204" pitchFamily="34" charset="0"/>
                <a:cs typeface="Open Sans" panose="020B0606030504020204" pitchFamily="34" charset="0"/>
              </a:rPr>
              <a:t>Relational database</a:t>
            </a:r>
            <a:r>
              <a:rPr lang="en-CA" sz="2400" dirty="0">
                <a:latin typeface="Open Sans" panose="020B0606030504020204" pitchFamily="34" charset="0"/>
                <a:ea typeface="Open Sans" panose="020B0606030504020204" pitchFamily="34" charset="0"/>
                <a:cs typeface="Open Sans" panose="020B0606030504020204" pitchFamily="34" charset="0"/>
              </a:rPr>
              <a:t> – modelled after </a:t>
            </a:r>
            <a:r>
              <a:rPr lang="en-CA" sz="2400" b="1" dirty="0">
                <a:latin typeface="Open Sans" panose="020B0606030504020204" pitchFamily="34" charset="0"/>
                <a:ea typeface="Open Sans" panose="020B0606030504020204" pitchFamily="34" charset="0"/>
                <a:cs typeface="Open Sans" panose="020B0606030504020204" pitchFamily="34" charset="0"/>
              </a:rPr>
              <a:t>relational algebra</a:t>
            </a:r>
            <a:r>
              <a:rPr lang="en-CA" sz="2400" dirty="0">
                <a:latin typeface="Open Sans" panose="020B0606030504020204" pitchFamily="34" charset="0"/>
                <a:ea typeface="Open Sans" panose="020B0606030504020204" pitchFamily="34" charset="0"/>
                <a:cs typeface="Open Sans" panose="020B0606030504020204" pitchFamily="34" charset="0"/>
              </a:rPr>
              <a:t>.  But commonly (and over-simplistically) explained as a way to describe relationships between different data types. </a:t>
            </a:r>
            <a:br>
              <a:rPr lang="en-CA" sz="2400" dirty="0">
                <a:latin typeface="Open Sans" panose="020B0606030504020204" pitchFamily="34" charset="0"/>
                <a:ea typeface="Open Sans" panose="020B0606030504020204" pitchFamily="34" charset="0"/>
                <a:cs typeface="Open Sans" panose="020B0606030504020204" pitchFamily="34" charset="0"/>
              </a:rPr>
            </a:br>
            <a:br>
              <a:rPr lang="en-CA" sz="2400" dirty="0">
                <a:latin typeface="Open Sans" panose="020B0606030504020204" pitchFamily="34" charset="0"/>
                <a:ea typeface="Open Sans" panose="020B0606030504020204" pitchFamily="34" charset="0"/>
                <a:cs typeface="Open Sans" panose="020B0606030504020204" pitchFamily="34" charset="0"/>
              </a:rPr>
            </a:br>
            <a:r>
              <a:rPr lang="en-CA" sz="2400" dirty="0">
                <a:latin typeface="Open Sans" panose="020B0606030504020204" pitchFamily="34" charset="0"/>
                <a:ea typeface="Open Sans" panose="020B0606030504020204" pitchFamily="34" charset="0"/>
                <a:cs typeface="Open Sans" panose="020B0606030504020204" pitchFamily="34" charset="0"/>
              </a:rPr>
              <a:t>Use Excel to demonstrate relational DB concepts. </a:t>
            </a:r>
            <a:r>
              <a:rPr lang="en-CA" sz="24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See education.xlsx</a:t>
            </a:r>
          </a:p>
          <a:p>
            <a:endParaRPr lang="en-CA" sz="2400" dirty="0">
              <a:latin typeface="Open Sans" panose="020B0606030504020204" pitchFamily="34" charset="0"/>
              <a:ea typeface="Open Sans" panose="020B0606030504020204" pitchFamily="34" charset="0"/>
              <a:cs typeface="Open Sans" panose="020B0606030504020204" pitchFamily="34" charset="0"/>
            </a:endParaRPr>
          </a:p>
          <a:p>
            <a:r>
              <a:rPr lang="en-CA" sz="2400" b="1" dirty="0">
                <a:latin typeface="Open Sans" panose="020B0606030504020204" pitchFamily="34" charset="0"/>
                <a:ea typeface="Open Sans" panose="020B0606030504020204" pitchFamily="34" charset="0"/>
                <a:cs typeface="Open Sans" panose="020B0606030504020204" pitchFamily="34" charset="0"/>
              </a:rPr>
              <a:t>Non-relational database </a:t>
            </a:r>
            <a:r>
              <a:rPr lang="en-CA" sz="2400" dirty="0">
                <a:latin typeface="Open Sans" panose="020B0606030504020204" pitchFamily="34" charset="0"/>
                <a:ea typeface="Open Sans" panose="020B0606030504020204" pitchFamily="34" charset="0"/>
                <a:cs typeface="Open Sans" panose="020B0606030504020204" pitchFamily="34" charset="0"/>
              </a:rPr>
              <a:t>– anything that is not relational database.  However, people now think of it as NoSQL databases</a:t>
            </a:r>
          </a:p>
          <a:p>
            <a:endParaRPr lang="en-CA" sz="24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923460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46497E-08E3-42E3-B95C-DE59A20F68FB}"/>
              </a:ext>
            </a:extLst>
          </p:cNvPr>
          <p:cNvSpPr/>
          <p:nvPr/>
        </p:nvSpPr>
        <p:spPr>
          <a:xfrm>
            <a:off x="5633456" y="1730825"/>
            <a:ext cx="798945" cy="4571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D6AA3631-133A-4901-BC13-5DF81E89F1CF}"/>
              </a:ext>
            </a:extLst>
          </p:cNvPr>
          <p:cNvSpPr txBox="1"/>
          <p:nvPr/>
        </p:nvSpPr>
        <p:spPr>
          <a:xfrm>
            <a:off x="1750167" y="913721"/>
            <a:ext cx="8543464" cy="630942"/>
          </a:xfrm>
          <a:prstGeom prst="rect">
            <a:avLst/>
          </a:prstGeom>
          <a:noFill/>
        </p:spPr>
        <p:txBody>
          <a:bodyPr wrap="square" rtlCol="0">
            <a:spAutoFit/>
          </a:bodyPr>
          <a:lstStyle/>
          <a:p>
            <a:pPr algn="ctr"/>
            <a:r>
              <a:rPr lang="en-CA" sz="3500" dirty="0">
                <a:latin typeface="Proxima Nova Bl" panose="02000506030000020004" pitchFamily="50" charset="0"/>
              </a:rPr>
              <a:t>MANY RELATIONAL DB TECH</a:t>
            </a:r>
          </a:p>
        </p:txBody>
      </p:sp>
      <p:graphicFrame>
        <p:nvGraphicFramePr>
          <p:cNvPr id="5" name="Table 4">
            <a:extLst>
              <a:ext uri="{FF2B5EF4-FFF2-40B4-BE49-F238E27FC236}">
                <a16:creationId xmlns:a16="http://schemas.microsoft.com/office/drawing/2014/main" id="{2AB2210A-EBBB-F09C-9A55-F2F3DCE7582D}"/>
              </a:ext>
            </a:extLst>
          </p:cNvPr>
          <p:cNvGraphicFramePr>
            <a:graphicFrameLocks noGrp="1"/>
          </p:cNvGraphicFramePr>
          <p:nvPr>
            <p:extLst>
              <p:ext uri="{D42A27DB-BD31-4B8C-83A1-F6EECF244321}">
                <p14:modId xmlns:p14="http://schemas.microsoft.com/office/powerpoint/2010/main" val="858501226"/>
              </p:ext>
            </p:extLst>
          </p:nvPr>
        </p:nvGraphicFramePr>
        <p:xfrm>
          <a:off x="2032000" y="2190400"/>
          <a:ext cx="8127999" cy="3082464"/>
        </p:xfrm>
        <a:graphic>
          <a:graphicData uri="http://schemas.openxmlformats.org/drawingml/2006/table">
            <a:tbl>
              <a:tblPr firstRow="1" bandRow="1">
                <a:tableStyleId>{5C22544A-7EE6-4342-B048-85BDC9FD1C3A}</a:tableStyleId>
              </a:tblPr>
              <a:tblGrid>
                <a:gridCol w="1699741">
                  <a:extLst>
                    <a:ext uri="{9D8B030D-6E8A-4147-A177-3AD203B41FA5}">
                      <a16:colId xmlns:a16="http://schemas.microsoft.com/office/drawing/2014/main" val="1483276232"/>
                    </a:ext>
                  </a:extLst>
                </a:gridCol>
                <a:gridCol w="1696994">
                  <a:extLst>
                    <a:ext uri="{9D8B030D-6E8A-4147-A177-3AD203B41FA5}">
                      <a16:colId xmlns:a16="http://schemas.microsoft.com/office/drawing/2014/main" val="2890658890"/>
                    </a:ext>
                  </a:extLst>
                </a:gridCol>
                <a:gridCol w="4731264">
                  <a:extLst>
                    <a:ext uri="{9D8B030D-6E8A-4147-A177-3AD203B41FA5}">
                      <a16:colId xmlns:a16="http://schemas.microsoft.com/office/drawing/2014/main" val="2847374653"/>
                    </a:ext>
                  </a:extLst>
                </a:gridCol>
              </a:tblGrid>
              <a:tr h="426174">
                <a:tc>
                  <a:txBody>
                    <a:bodyPr/>
                    <a:lstStyle/>
                    <a:p>
                      <a:r>
                        <a:rPr lang="en-CA" sz="1200" dirty="0"/>
                        <a:t>Company</a:t>
                      </a:r>
                    </a:p>
                  </a:txBody>
                  <a:tcPr/>
                </a:tc>
                <a:tc>
                  <a:txBody>
                    <a:bodyPr/>
                    <a:lstStyle/>
                    <a:p>
                      <a:r>
                        <a:rPr lang="en-CA" sz="1200" dirty="0"/>
                        <a:t>RDB Software</a:t>
                      </a:r>
                    </a:p>
                  </a:txBody>
                  <a:tcPr/>
                </a:tc>
                <a:tc>
                  <a:txBody>
                    <a:bodyPr/>
                    <a:lstStyle/>
                    <a:p>
                      <a:r>
                        <a:rPr lang="en-CA" sz="1200" dirty="0"/>
                        <a:t>E.g. SQL Statement – Add 5 days to </a:t>
                      </a:r>
                      <a:r>
                        <a:rPr lang="en-CA" sz="1200" dirty="0" err="1"/>
                        <a:t>create_date</a:t>
                      </a:r>
                      <a:endParaRPr lang="en-CA" sz="1200" dirty="0"/>
                    </a:p>
                  </a:txBody>
                  <a:tcPr/>
                </a:tc>
                <a:extLst>
                  <a:ext uri="{0D108BD9-81ED-4DB2-BD59-A6C34878D82A}">
                    <a16:rowId xmlns:a16="http://schemas.microsoft.com/office/drawing/2014/main" val="1007252789"/>
                  </a:ext>
                </a:extLst>
              </a:tr>
              <a:tr h="426174">
                <a:tc>
                  <a:txBody>
                    <a:bodyPr/>
                    <a:lstStyle/>
                    <a:p>
                      <a:r>
                        <a:rPr lang="en-CA" sz="1200" dirty="0"/>
                        <a:t>Oracle</a:t>
                      </a:r>
                    </a:p>
                  </a:txBody>
                  <a:tcPr/>
                </a:tc>
                <a:tc>
                  <a:txBody>
                    <a:bodyPr/>
                    <a:lstStyle/>
                    <a:p>
                      <a:r>
                        <a:rPr lang="en-CA" sz="1200" dirty="0"/>
                        <a:t>MySQL</a:t>
                      </a:r>
                    </a:p>
                  </a:txBody>
                  <a:tcPr/>
                </a:tc>
                <a:tc>
                  <a:txBody>
                    <a:bodyPr/>
                    <a:lstStyle/>
                    <a:p>
                      <a:r>
                        <a:rPr lang="en-CA" sz="1200" dirty="0"/>
                        <a:t>SELECT DATE_ADD(</a:t>
                      </a:r>
                      <a:r>
                        <a:rPr lang="en-CA" sz="1200" dirty="0" err="1"/>
                        <a:t>create_date,INTERVAL</a:t>
                      </a:r>
                      <a:r>
                        <a:rPr lang="en-CA" sz="1200" dirty="0"/>
                        <a:t> 5 DAY) FROM </a:t>
                      </a:r>
                      <a:r>
                        <a:rPr lang="en-CA" sz="1200" dirty="0" err="1"/>
                        <a:t>t_vehicle</a:t>
                      </a:r>
                      <a:endParaRPr lang="en-CA" sz="1200" dirty="0"/>
                    </a:p>
                  </a:txBody>
                  <a:tcPr>
                    <a:noFill/>
                  </a:tcPr>
                </a:tc>
                <a:extLst>
                  <a:ext uri="{0D108BD9-81ED-4DB2-BD59-A6C34878D82A}">
                    <a16:rowId xmlns:a16="http://schemas.microsoft.com/office/drawing/2014/main" val="2687529425"/>
                  </a:ext>
                </a:extLst>
              </a:tr>
              <a:tr h="426174">
                <a:tc>
                  <a:txBody>
                    <a:bodyPr/>
                    <a:lstStyle/>
                    <a:p>
                      <a:r>
                        <a:rPr lang="en-CA" sz="1200" dirty="0"/>
                        <a:t>Oracle</a:t>
                      </a:r>
                    </a:p>
                  </a:txBody>
                  <a:tcPr/>
                </a:tc>
                <a:tc>
                  <a:txBody>
                    <a:bodyPr/>
                    <a:lstStyle/>
                    <a:p>
                      <a:r>
                        <a:rPr lang="en-CA" sz="1200" dirty="0"/>
                        <a:t>Oracle RDBMS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SELECT DATE_ADD(</a:t>
                      </a:r>
                      <a:r>
                        <a:rPr lang="en-CA" sz="1200" dirty="0" err="1"/>
                        <a:t>create_date,INTERVAL</a:t>
                      </a:r>
                      <a:r>
                        <a:rPr lang="en-CA" sz="1200" dirty="0"/>
                        <a:t> 5 DAY) FROM </a:t>
                      </a:r>
                      <a:r>
                        <a:rPr lang="en-CA" sz="1200" dirty="0" err="1"/>
                        <a:t>t_vehicle</a:t>
                      </a:r>
                      <a:endParaRPr lang="en-CA" sz="1200" dirty="0"/>
                    </a:p>
                  </a:txBody>
                  <a:tcPr>
                    <a:noFill/>
                  </a:tcPr>
                </a:tc>
                <a:extLst>
                  <a:ext uri="{0D108BD9-81ED-4DB2-BD59-A6C34878D82A}">
                    <a16:rowId xmlns:a16="http://schemas.microsoft.com/office/drawing/2014/main" val="2803364252"/>
                  </a:ext>
                </a:extLst>
              </a:tr>
              <a:tr h="525420">
                <a:tc>
                  <a:txBody>
                    <a:bodyPr/>
                    <a:lstStyle/>
                    <a:p>
                      <a:r>
                        <a:rPr lang="en-CA" sz="1200" dirty="0"/>
                        <a:t>MariaDB Corp.</a:t>
                      </a:r>
                    </a:p>
                  </a:txBody>
                  <a:tcPr/>
                </a:tc>
                <a:tc>
                  <a:txBody>
                    <a:bodyPr/>
                    <a:lstStyle/>
                    <a:p>
                      <a:r>
                        <a:rPr lang="en-CA" sz="1200" dirty="0"/>
                        <a:t>MariaDB</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SELECT DATE_ADD(</a:t>
                      </a:r>
                      <a:r>
                        <a:rPr lang="en-CA" sz="1200" dirty="0" err="1"/>
                        <a:t>create_date,INTERVAL</a:t>
                      </a:r>
                      <a:r>
                        <a:rPr lang="en-CA" sz="1200" dirty="0"/>
                        <a:t> 5 DAY) FROM </a:t>
                      </a:r>
                      <a:r>
                        <a:rPr lang="en-CA" sz="1200" dirty="0" err="1"/>
                        <a:t>t_vehicle</a:t>
                      </a:r>
                      <a:endParaRPr lang="en-CA" sz="1200" dirty="0"/>
                    </a:p>
                    <a:p>
                      <a:endParaRPr lang="en-CA" sz="1200" dirty="0"/>
                    </a:p>
                  </a:txBody>
                  <a:tcPr>
                    <a:noFill/>
                  </a:tcPr>
                </a:tc>
                <a:extLst>
                  <a:ext uri="{0D108BD9-81ED-4DB2-BD59-A6C34878D82A}">
                    <a16:rowId xmlns:a16="http://schemas.microsoft.com/office/drawing/2014/main" val="2734935800"/>
                  </a:ext>
                </a:extLst>
              </a:tr>
              <a:tr h="426174">
                <a:tc>
                  <a:txBody>
                    <a:bodyPr/>
                    <a:lstStyle/>
                    <a:p>
                      <a:r>
                        <a:rPr lang="en-CA" sz="1200" dirty="0"/>
                        <a:t>PostgreSQL</a:t>
                      </a:r>
                    </a:p>
                  </a:txBody>
                  <a:tcPr/>
                </a:tc>
                <a:tc>
                  <a:txBody>
                    <a:bodyPr/>
                    <a:lstStyle/>
                    <a:p>
                      <a:r>
                        <a:rPr lang="en-CA" sz="1200" dirty="0"/>
                        <a:t>PostgreSQL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SELECT </a:t>
                      </a:r>
                      <a:r>
                        <a:rPr lang="en-CA" sz="1200" dirty="0" err="1"/>
                        <a:t>create_date</a:t>
                      </a:r>
                      <a:r>
                        <a:rPr lang="en-CA" sz="1200" dirty="0"/>
                        <a:t> + INTERVAL ‘5 day’ FROM </a:t>
                      </a:r>
                      <a:r>
                        <a:rPr lang="en-CA" sz="1200" dirty="0" err="1"/>
                        <a:t>t_vehicle</a:t>
                      </a:r>
                      <a:endParaRPr lang="en-CA" sz="1200" dirty="0"/>
                    </a:p>
                  </a:txBody>
                  <a:tcPr>
                    <a:noFill/>
                  </a:tcPr>
                </a:tc>
                <a:extLst>
                  <a:ext uri="{0D108BD9-81ED-4DB2-BD59-A6C34878D82A}">
                    <a16:rowId xmlns:a16="http://schemas.microsoft.com/office/drawing/2014/main" val="3228377453"/>
                  </a:ext>
                </a:extLst>
              </a:tr>
              <a:tr h="426174">
                <a:tc>
                  <a:txBody>
                    <a:bodyPr/>
                    <a:lstStyle/>
                    <a:p>
                      <a:r>
                        <a:rPr lang="en-CA" sz="1200" dirty="0"/>
                        <a:t>Microsoft</a:t>
                      </a:r>
                    </a:p>
                  </a:txBody>
                  <a:tcPr/>
                </a:tc>
                <a:tc>
                  <a:txBody>
                    <a:bodyPr/>
                    <a:lstStyle/>
                    <a:p>
                      <a:r>
                        <a:rPr lang="en-CA" sz="1200" dirty="0"/>
                        <a:t>SQL Server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SELECT DATEADD(DAY,5,create_date) FROM </a:t>
                      </a:r>
                      <a:r>
                        <a:rPr lang="en-CA" sz="1200" dirty="0" err="1"/>
                        <a:t>t_vehicle</a:t>
                      </a:r>
                      <a:endParaRPr lang="en-CA" sz="1200" dirty="0"/>
                    </a:p>
                  </a:txBody>
                  <a:tcPr>
                    <a:noFill/>
                  </a:tcPr>
                </a:tc>
                <a:extLst>
                  <a:ext uri="{0D108BD9-81ED-4DB2-BD59-A6C34878D82A}">
                    <a16:rowId xmlns:a16="http://schemas.microsoft.com/office/drawing/2014/main" val="3468572554"/>
                  </a:ext>
                </a:extLst>
              </a:tr>
              <a:tr h="426174">
                <a:tc>
                  <a:txBody>
                    <a:bodyPr/>
                    <a:lstStyle/>
                    <a:p>
                      <a:r>
                        <a:rPr lang="en-CA" sz="1200" dirty="0"/>
                        <a:t>IBM</a:t>
                      </a:r>
                    </a:p>
                  </a:txBody>
                  <a:tcPr/>
                </a:tc>
                <a:tc>
                  <a:txBody>
                    <a:bodyPr/>
                    <a:lstStyle/>
                    <a:p>
                      <a:r>
                        <a:rPr lang="en-CA" sz="1200" dirty="0"/>
                        <a:t>DB2</a:t>
                      </a:r>
                    </a:p>
                  </a:txBody>
                  <a:tcPr/>
                </a:tc>
                <a:tc>
                  <a:txBody>
                    <a:bodyPr/>
                    <a:lstStyle/>
                    <a:p>
                      <a:r>
                        <a:rPr lang="en-CA" sz="1200" dirty="0"/>
                        <a:t>SELECT </a:t>
                      </a:r>
                      <a:r>
                        <a:rPr lang="en-CA" sz="1200" dirty="0" err="1"/>
                        <a:t>create_date</a:t>
                      </a:r>
                      <a:r>
                        <a:rPr lang="en-CA" sz="1200" dirty="0"/>
                        <a:t> + 15 DAYS FROM </a:t>
                      </a:r>
                      <a:r>
                        <a:rPr lang="en-CA" sz="1200" dirty="0" err="1"/>
                        <a:t>t_vehicle</a:t>
                      </a:r>
                      <a:endParaRPr lang="en-CA" sz="1200" dirty="0"/>
                    </a:p>
                  </a:txBody>
                  <a:tcPr>
                    <a:noFill/>
                  </a:tcPr>
                </a:tc>
                <a:extLst>
                  <a:ext uri="{0D108BD9-81ED-4DB2-BD59-A6C34878D82A}">
                    <a16:rowId xmlns:a16="http://schemas.microsoft.com/office/drawing/2014/main" val="2855688187"/>
                  </a:ext>
                </a:extLst>
              </a:tr>
            </a:tbl>
          </a:graphicData>
        </a:graphic>
      </p:graphicFrame>
      <p:sp>
        <p:nvSpPr>
          <p:cNvPr id="6" name="TextBox 5">
            <a:extLst>
              <a:ext uri="{FF2B5EF4-FFF2-40B4-BE49-F238E27FC236}">
                <a16:creationId xmlns:a16="http://schemas.microsoft.com/office/drawing/2014/main" id="{0A613C91-03E1-ED1A-BD05-1C8A34A0693F}"/>
              </a:ext>
            </a:extLst>
          </p:cNvPr>
          <p:cNvSpPr txBox="1"/>
          <p:nvPr/>
        </p:nvSpPr>
        <p:spPr>
          <a:xfrm>
            <a:off x="1750167" y="5457530"/>
            <a:ext cx="8957276" cy="830997"/>
          </a:xfrm>
          <a:prstGeom prst="rect">
            <a:avLst/>
          </a:prstGeom>
          <a:noFill/>
        </p:spPr>
        <p:txBody>
          <a:bodyPr wrap="square" rtlCol="0">
            <a:spAutoFit/>
          </a:bodyPr>
          <a:lstStyle/>
          <a:p>
            <a:r>
              <a:rPr lang="en-CA" sz="1200" dirty="0"/>
              <a:t>The table above lists some companies (among many) that provide relational database software.  For each relational database (RDB) software, you see an example Structured Query Language (SQL) statement that will select a date that is 5 days after a vehicle was inserted into the </a:t>
            </a:r>
            <a:r>
              <a:rPr lang="en-CA" sz="1200" dirty="0" err="1"/>
              <a:t>t_vehicle</a:t>
            </a:r>
            <a:r>
              <a:rPr lang="en-CA" sz="1200" dirty="0"/>
              <a:t> table.  Notice that the SQL between different RDB software are very similar.  The difference between the SQL in one RDB software to another is analogous to the differences in regional dialects of a human language.</a:t>
            </a:r>
          </a:p>
        </p:txBody>
      </p:sp>
    </p:spTree>
    <p:extLst>
      <p:ext uri="{BB962C8B-B14F-4D97-AF65-F5344CB8AC3E}">
        <p14:creationId xmlns:p14="http://schemas.microsoft.com/office/powerpoint/2010/main" val="3686620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46497E-08E3-42E3-B95C-DE59A20F68FB}"/>
              </a:ext>
            </a:extLst>
          </p:cNvPr>
          <p:cNvSpPr/>
          <p:nvPr/>
        </p:nvSpPr>
        <p:spPr>
          <a:xfrm>
            <a:off x="5633456" y="1730825"/>
            <a:ext cx="798945" cy="4571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D6AA3631-133A-4901-BC13-5DF81E89F1CF}"/>
              </a:ext>
            </a:extLst>
          </p:cNvPr>
          <p:cNvSpPr txBox="1"/>
          <p:nvPr/>
        </p:nvSpPr>
        <p:spPr>
          <a:xfrm>
            <a:off x="1750167" y="913721"/>
            <a:ext cx="8543464" cy="630942"/>
          </a:xfrm>
          <a:prstGeom prst="rect">
            <a:avLst/>
          </a:prstGeom>
          <a:noFill/>
        </p:spPr>
        <p:txBody>
          <a:bodyPr wrap="square" rtlCol="0">
            <a:spAutoFit/>
          </a:bodyPr>
          <a:lstStyle/>
          <a:p>
            <a:pPr algn="ctr"/>
            <a:r>
              <a:rPr lang="en-CA" sz="3500" dirty="0">
                <a:latin typeface="Proxima Nova Bl" panose="02000506030000020004" pitchFamily="50" charset="0"/>
              </a:rPr>
              <a:t>GUI TO MANAGE DB</a:t>
            </a:r>
          </a:p>
        </p:txBody>
      </p:sp>
      <p:pic>
        <p:nvPicPr>
          <p:cNvPr id="5" name="Picture 4" descr="A close up of a logo&#10;&#10;Description automatically generated">
            <a:extLst>
              <a:ext uri="{FF2B5EF4-FFF2-40B4-BE49-F238E27FC236}">
                <a16:creationId xmlns:a16="http://schemas.microsoft.com/office/drawing/2014/main" id="{8CAA0530-2DCA-1760-0A2A-9623FAA4D1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9470" y="2423867"/>
            <a:ext cx="1905000" cy="1428750"/>
          </a:xfrm>
          <a:prstGeom prst="rect">
            <a:avLst/>
          </a:prstGeom>
        </p:spPr>
      </p:pic>
      <p:pic>
        <p:nvPicPr>
          <p:cNvPr id="6" name="Picture 5" descr="A picture containing screenshot, businesscard&#10;&#10;Description automatically generated">
            <a:extLst>
              <a:ext uri="{FF2B5EF4-FFF2-40B4-BE49-F238E27FC236}">
                <a16:creationId xmlns:a16="http://schemas.microsoft.com/office/drawing/2014/main" id="{698556FD-DEE5-95DF-16AD-18AFABD809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36804" y="2296268"/>
            <a:ext cx="2590800" cy="1762125"/>
          </a:xfrm>
          <a:prstGeom prst="rect">
            <a:avLst/>
          </a:prstGeom>
        </p:spPr>
      </p:pic>
      <p:pic>
        <p:nvPicPr>
          <p:cNvPr id="7" name="Picture 2" descr="Image result for mysql workbench logo">
            <a:extLst>
              <a:ext uri="{FF2B5EF4-FFF2-40B4-BE49-F238E27FC236}">
                <a16:creationId xmlns:a16="http://schemas.microsoft.com/office/drawing/2014/main" id="{C64D65C0-9721-A3B6-B96D-35E72B00F6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9938" y="2429618"/>
            <a:ext cx="2809875" cy="162877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Image result for dbeaver logo">
            <a:extLst>
              <a:ext uri="{FF2B5EF4-FFF2-40B4-BE49-F238E27FC236}">
                <a16:creationId xmlns:a16="http://schemas.microsoft.com/office/drawing/2014/main" id="{FE358223-26B8-2528-E778-660C36BF6D6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16354" y="4578117"/>
            <a:ext cx="3352800" cy="130492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Image result for adminer logo">
            <a:extLst>
              <a:ext uri="{FF2B5EF4-FFF2-40B4-BE49-F238E27FC236}">
                <a16:creationId xmlns:a16="http://schemas.microsoft.com/office/drawing/2014/main" id="{A8F447A9-F7B3-6D9E-34A4-C1F7A27618B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89596" y="4604644"/>
            <a:ext cx="2686050" cy="1704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3200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CD8F80D-5580-4589-A15C-C54CA4ADDFB8}"/>
              </a:ext>
            </a:extLst>
          </p:cNvPr>
          <p:cNvSpPr/>
          <p:nvPr/>
        </p:nvSpPr>
        <p:spPr>
          <a:xfrm>
            <a:off x="4007795" y="1122713"/>
            <a:ext cx="3005847" cy="1283732"/>
          </a:xfrm>
          <a:prstGeom prst="rect">
            <a:avLst/>
          </a:prstGeom>
          <a:solidFill>
            <a:schemeClr val="accent6">
              <a:lumMod val="20000"/>
              <a:lumOff val="8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Rectangle 4">
            <a:extLst>
              <a:ext uri="{FF2B5EF4-FFF2-40B4-BE49-F238E27FC236}">
                <a16:creationId xmlns:a16="http://schemas.microsoft.com/office/drawing/2014/main" id="{0353AE15-1CF3-43A2-8317-E74D57886EAB}"/>
              </a:ext>
            </a:extLst>
          </p:cNvPr>
          <p:cNvSpPr/>
          <p:nvPr/>
        </p:nvSpPr>
        <p:spPr>
          <a:xfrm>
            <a:off x="330740" y="2693773"/>
            <a:ext cx="6682903" cy="3912592"/>
          </a:xfrm>
          <a:prstGeom prst="rect">
            <a:avLst/>
          </a:prstGeom>
          <a:solidFill>
            <a:schemeClr val="accent6">
              <a:lumMod val="20000"/>
              <a:lumOff val="8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Rectangle 5">
            <a:extLst>
              <a:ext uri="{FF2B5EF4-FFF2-40B4-BE49-F238E27FC236}">
                <a16:creationId xmlns:a16="http://schemas.microsoft.com/office/drawing/2014/main" id="{8F2CBC63-5ABB-4153-B0BD-FDE58E16E646}"/>
              </a:ext>
            </a:extLst>
          </p:cNvPr>
          <p:cNvSpPr/>
          <p:nvPr/>
        </p:nvSpPr>
        <p:spPr>
          <a:xfrm>
            <a:off x="520585" y="4883259"/>
            <a:ext cx="6253317" cy="614915"/>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accent1">
                    <a:lumMod val="50000"/>
                  </a:schemeClr>
                </a:solidFill>
              </a:rPr>
              <a:t>Database</a:t>
            </a:r>
            <a:br>
              <a:rPr lang="en-CA" dirty="0">
                <a:solidFill>
                  <a:schemeClr val="accent1">
                    <a:lumMod val="50000"/>
                  </a:schemeClr>
                </a:solidFill>
              </a:rPr>
            </a:br>
            <a:r>
              <a:rPr lang="en-CA" sz="1200" dirty="0">
                <a:solidFill>
                  <a:schemeClr val="accent1">
                    <a:lumMod val="50000"/>
                  </a:schemeClr>
                </a:solidFill>
              </a:rPr>
              <a:t>MySQL / SQL Server / DB2 / PostgreSQL </a:t>
            </a:r>
            <a:r>
              <a:rPr lang="en-CA" sz="1200" dirty="0" err="1">
                <a:solidFill>
                  <a:schemeClr val="accent1">
                    <a:lumMod val="50000"/>
                  </a:schemeClr>
                </a:solidFill>
              </a:rPr>
              <a:t>etc</a:t>
            </a:r>
            <a:r>
              <a:rPr lang="en-CA" sz="1200" dirty="0">
                <a:solidFill>
                  <a:schemeClr val="accent1">
                    <a:lumMod val="50000"/>
                  </a:schemeClr>
                </a:solidFill>
              </a:rPr>
              <a:t>…</a:t>
            </a:r>
          </a:p>
        </p:txBody>
      </p:sp>
      <p:sp>
        <p:nvSpPr>
          <p:cNvPr id="7" name="Rectangle 6">
            <a:extLst>
              <a:ext uri="{FF2B5EF4-FFF2-40B4-BE49-F238E27FC236}">
                <a16:creationId xmlns:a16="http://schemas.microsoft.com/office/drawing/2014/main" id="{03F729C0-2509-4788-851B-07BF1B6A5A65}"/>
              </a:ext>
            </a:extLst>
          </p:cNvPr>
          <p:cNvSpPr/>
          <p:nvPr/>
        </p:nvSpPr>
        <p:spPr>
          <a:xfrm>
            <a:off x="520585" y="5735287"/>
            <a:ext cx="6253317" cy="614914"/>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accent1">
                    <a:lumMod val="50000"/>
                  </a:schemeClr>
                </a:solidFill>
              </a:rPr>
              <a:t>Operating System</a:t>
            </a:r>
            <a:br>
              <a:rPr lang="en-CA" dirty="0">
                <a:solidFill>
                  <a:schemeClr val="accent1">
                    <a:lumMod val="50000"/>
                  </a:schemeClr>
                </a:solidFill>
              </a:rPr>
            </a:br>
            <a:r>
              <a:rPr lang="en-CA" sz="1200" dirty="0">
                <a:solidFill>
                  <a:schemeClr val="accent1">
                    <a:lumMod val="50000"/>
                  </a:schemeClr>
                </a:solidFill>
              </a:rPr>
              <a:t>Linux / Windows / Mac</a:t>
            </a:r>
          </a:p>
        </p:txBody>
      </p:sp>
      <p:sp>
        <p:nvSpPr>
          <p:cNvPr id="8" name="Rectangle 7">
            <a:extLst>
              <a:ext uri="{FF2B5EF4-FFF2-40B4-BE49-F238E27FC236}">
                <a16:creationId xmlns:a16="http://schemas.microsoft.com/office/drawing/2014/main" id="{C0D77F6F-F6BC-4DD1-8301-5C6512AAF19D}"/>
              </a:ext>
            </a:extLst>
          </p:cNvPr>
          <p:cNvSpPr/>
          <p:nvPr/>
        </p:nvSpPr>
        <p:spPr>
          <a:xfrm>
            <a:off x="520585" y="4031230"/>
            <a:ext cx="6253317" cy="614916"/>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accent1">
                    <a:lumMod val="50000"/>
                  </a:schemeClr>
                </a:solidFill>
              </a:rPr>
              <a:t>Middleware</a:t>
            </a:r>
            <a:br>
              <a:rPr lang="en-CA" dirty="0">
                <a:solidFill>
                  <a:schemeClr val="accent1">
                    <a:lumMod val="50000"/>
                  </a:schemeClr>
                </a:solidFill>
              </a:rPr>
            </a:br>
            <a:r>
              <a:rPr lang="en-CA" sz="1200" dirty="0">
                <a:solidFill>
                  <a:schemeClr val="accent1">
                    <a:lumMod val="50000"/>
                  </a:schemeClr>
                </a:solidFill>
              </a:rPr>
              <a:t>PHP / C# / C++ / Java / Ruby / Python </a:t>
            </a:r>
            <a:r>
              <a:rPr lang="en-CA" sz="1200" dirty="0" err="1">
                <a:solidFill>
                  <a:schemeClr val="accent1">
                    <a:lumMod val="50000"/>
                  </a:schemeClr>
                </a:solidFill>
              </a:rPr>
              <a:t>etc</a:t>
            </a:r>
            <a:r>
              <a:rPr lang="en-CA" sz="1200" dirty="0">
                <a:solidFill>
                  <a:schemeClr val="accent1">
                    <a:lumMod val="50000"/>
                  </a:schemeClr>
                </a:solidFill>
              </a:rPr>
              <a:t>…</a:t>
            </a:r>
          </a:p>
        </p:txBody>
      </p:sp>
      <p:sp>
        <p:nvSpPr>
          <p:cNvPr id="9" name="Rectangle 8">
            <a:extLst>
              <a:ext uri="{FF2B5EF4-FFF2-40B4-BE49-F238E27FC236}">
                <a16:creationId xmlns:a16="http://schemas.microsoft.com/office/drawing/2014/main" id="{C13F5AE8-AE78-4538-95D8-6AFA1F39D21B}"/>
              </a:ext>
            </a:extLst>
          </p:cNvPr>
          <p:cNvSpPr/>
          <p:nvPr/>
        </p:nvSpPr>
        <p:spPr>
          <a:xfrm>
            <a:off x="4259458" y="1536630"/>
            <a:ext cx="2514444" cy="728776"/>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accent1">
                    <a:lumMod val="50000"/>
                  </a:schemeClr>
                </a:solidFill>
              </a:rPr>
              <a:t>Web Browser</a:t>
            </a:r>
            <a:br>
              <a:rPr lang="en-CA" dirty="0">
                <a:solidFill>
                  <a:schemeClr val="accent1">
                    <a:lumMod val="50000"/>
                  </a:schemeClr>
                </a:solidFill>
              </a:rPr>
            </a:br>
            <a:r>
              <a:rPr lang="en-CA" sz="1200" dirty="0">
                <a:solidFill>
                  <a:schemeClr val="accent1">
                    <a:lumMod val="50000"/>
                  </a:schemeClr>
                </a:solidFill>
              </a:rPr>
              <a:t>HTML / CSS / JavaScript</a:t>
            </a:r>
          </a:p>
        </p:txBody>
      </p:sp>
      <p:sp>
        <p:nvSpPr>
          <p:cNvPr id="10" name="Rectangle 9">
            <a:extLst>
              <a:ext uri="{FF2B5EF4-FFF2-40B4-BE49-F238E27FC236}">
                <a16:creationId xmlns:a16="http://schemas.microsoft.com/office/drawing/2014/main" id="{03FD52C7-549C-4D52-B6AC-17A0B17F3133}"/>
              </a:ext>
            </a:extLst>
          </p:cNvPr>
          <p:cNvSpPr/>
          <p:nvPr/>
        </p:nvSpPr>
        <p:spPr>
          <a:xfrm>
            <a:off x="520585" y="1536629"/>
            <a:ext cx="2514444" cy="728777"/>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accent1">
                    <a:lumMod val="50000"/>
                  </a:schemeClr>
                </a:solidFill>
              </a:rPr>
              <a:t>Other</a:t>
            </a:r>
            <a:br>
              <a:rPr lang="en-CA" dirty="0">
                <a:solidFill>
                  <a:schemeClr val="accent1">
                    <a:lumMod val="50000"/>
                  </a:schemeClr>
                </a:solidFill>
              </a:rPr>
            </a:br>
            <a:r>
              <a:rPr lang="en-CA" sz="1200" dirty="0">
                <a:solidFill>
                  <a:schemeClr val="accent1">
                    <a:lumMod val="50000"/>
                  </a:schemeClr>
                </a:solidFill>
              </a:rPr>
              <a:t>Android App / iOS App </a:t>
            </a:r>
            <a:r>
              <a:rPr lang="en-CA" sz="1200" dirty="0" err="1">
                <a:solidFill>
                  <a:schemeClr val="accent1">
                    <a:lumMod val="50000"/>
                  </a:schemeClr>
                </a:solidFill>
              </a:rPr>
              <a:t>etc</a:t>
            </a:r>
            <a:r>
              <a:rPr lang="en-CA" sz="1200" dirty="0">
                <a:solidFill>
                  <a:schemeClr val="accent1">
                    <a:lumMod val="50000"/>
                  </a:schemeClr>
                </a:solidFill>
              </a:rPr>
              <a:t>…</a:t>
            </a:r>
          </a:p>
        </p:txBody>
      </p:sp>
      <p:sp>
        <p:nvSpPr>
          <p:cNvPr id="11" name="TextBox 10">
            <a:extLst>
              <a:ext uri="{FF2B5EF4-FFF2-40B4-BE49-F238E27FC236}">
                <a16:creationId xmlns:a16="http://schemas.microsoft.com/office/drawing/2014/main" id="{1F87D390-D729-40AA-A7B1-EC0CB3A7DC28}"/>
              </a:ext>
            </a:extLst>
          </p:cNvPr>
          <p:cNvSpPr txBox="1"/>
          <p:nvPr/>
        </p:nvSpPr>
        <p:spPr>
          <a:xfrm>
            <a:off x="519816" y="2760257"/>
            <a:ext cx="973921" cy="369332"/>
          </a:xfrm>
          <a:prstGeom prst="rect">
            <a:avLst/>
          </a:prstGeom>
          <a:noFill/>
        </p:spPr>
        <p:txBody>
          <a:bodyPr wrap="none" rtlCol="0">
            <a:spAutoFit/>
          </a:bodyPr>
          <a:lstStyle/>
          <a:p>
            <a:r>
              <a:rPr lang="en-CA" dirty="0">
                <a:solidFill>
                  <a:schemeClr val="accent6">
                    <a:lumMod val="50000"/>
                  </a:schemeClr>
                </a:solidFill>
              </a:rPr>
              <a:t>Backend</a:t>
            </a:r>
          </a:p>
        </p:txBody>
      </p:sp>
      <p:sp>
        <p:nvSpPr>
          <p:cNvPr id="12" name="TextBox 11">
            <a:extLst>
              <a:ext uri="{FF2B5EF4-FFF2-40B4-BE49-F238E27FC236}">
                <a16:creationId xmlns:a16="http://schemas.microsoft.com/office/drawing/2014/main" id="{08BA2D02-8FBC-434E-8A3C-D9DA8DE147B4}"/>
              </a:ext>
            </a:extLst>
          </p:cNvPr>
          <p:cNvSpPr txBox="1"/>
          <p:nvPr/>
        </p:nvSpPr>
        <p:spPr>
          <a:xfrm>
            <a:off x="4259458" y="1122713"/>
            <a:ext cx="1041952" cy="369332"/>
          </a:xfrm>
          <a:prstGeom prst="rect">
            <a:avLst/>
          </a:prstGeom>
          <a:noFill/>
        </p:spPr>
        <p:txBody>
          <a:bodyPr wrap="none" rtlCol="0">
            <a:spAutoFit/>
          </a:bodyPr>
          <a:lstStyle/>
          <a:p>
            <a:r>
              <a:rPr lang="en-CA" dirty="0">
                <a:solidFill>
                  <a:schemeClr val="accent6">
                    <a:lumMod val="50000"/>
                  </a:schemeClr>
                </a:solidFill>
              </a:rPr>
              <a:t>Frontend</a:t>
            </a:r>
          </a:p>
        </p:txBody>
      </p:sp>
      <p:sp>
        <p:nvSpPr>
          <p:cNvPr id="13" name="TextBox 12">
            <a:extLst>
              <a:ext uri="{FF2B5EF4-FFF2-40B4-BE49-F238E27FC236}">
                <a16:creationId xmlns:a16="http://schemas.microsoft.com/office/drawing/2014/main" id="{73B79519-30D8-4061-A4C9-E81C4F41ED11}"/>
              </a:ext>
            </a:extLst>
          </p:cNvPr>
          <p:cNvSpPr txBox="1"/>
          <p:nvPr/>
        </p:nvSpPr>
        <p:spPr>
          <a:xfrm>
            <a:off x="3236701" y="407756"/>
            <a:ext cx="5306389" cy="400110"/>
          </a:xfrm>
          <a:prstGeom prst="rect">
            <a:avLst/>
          </a:prstGeom>
          <a:noFill/>
        </p:spPr>
        <p:txBody>
          <a:bodyPr wrap="none" rtlCol="0">
            <a:spAutoFit/>
          </a:bodyPr>
          <a:lstStyle/>
          <a:p>
            <a:r>
              <a:rPr lang="en-CA" sz="2000" b="1" dirty="0"/>
              <a:t>Technical Layers of a Cloud Software (Simplified)</a:t>
            </a:r>
          </a:p>
        </p:txBody>
      </p:sp>
      <p:sp>
        <p:nvSpPr>
          <p:cNvPr id="14" name="TextBox 13">
            <a:extLst>
              <a:ext uri="{FF2B5EF4-FFF2-40B4-BE49-F238E27FC236}">
                <a16:creationId xmlns:a16="http://schemas.microsoft.com/office/drawing/2014/main" id="{C7B6BA45-0925-4B9F-835F-9EB76E25A13F}"/>
              </a:ext>
            </a:extLst>
          </p:cNvPr>
          <p:cNvSpPr txBox="1"/>
          <p:nvPr/>
        </p:nvSpPr>
        <p:spPr>
          <a:xfrm>
            <a:off x="7203488" y="2354094"/>
            <a:ext cx="4742078" cy="2492990"/>
          </a:xfrm>
          <a:prstGeom prst="rect">
            <a:avLst/>
          </a:prstGeom>
          <a:noFill/>
        </p:spPr>
        <p:txBody>
          <a:bodyPr wrap="square" rtlCol="0">
            <a:spAutoFit/>
          </a:bodyPr>
          <a:lstStyle/>
          <a:p>
            <a:r>
              <a:rPr lang="en-CA" sz="1200" dirty="0"/>
              <a:t>Frontend layers reside completely on a user’s device</a:t>
            </a:r>
          </a:p>
          <a:p>
            <a:endParaRPr lang="en-CA" sz="1200" dirty="0"/>
          </a:p>
          <a:p>
            <a:r>
              <a:rPr lang="en-CA" sz="1200" dirty="0"/>
              <a:t>Backend layers reside completely on a remote server.</a:t>
            </a:r>
          </a:p>
          <a:p>
            <a:endParaRPr lang="en-CA" sz="1200" dirty="0"/>
          </a:p>
          <a:p>
            <a:r>
              <a:rPr lang="en-CA" sz="1200" dirty="0"/>
              <a:t>Frontend developers work on front end.  Backend developers work on backend.  Full stack developers work on both frontend and backend.</a:t>
            </a:r>
          </a:p>
          <a:p>
            <a:endParaRPr lang="en-CA" sz="1200" dirty="0"/>
          </a:p>
          <a:p>
            <a:r>
              <a:rPr lang="en-CA" sz="1200" dirty="0"/>
              <a:t>Although developers do their best to insulate one layer from the other, but generally speaking, the further down the technical stack you are, the more rigid the architecture will be. E.g. Changing a button in a web page on the front end may not affect your database structure.  But changing your database structure will likely affect your middleware code and your web browser code.</a:t>
            </a:r>
          </a:p>
        </p:txBody>
      </p:sp>
      <p:sp>
        <p:nvSpPr>
          <p:cNvPr id="15" name="Rectangle 14">
            <a:extLst>
              <a:ext uri="{FF2B5EF4-FFF2-40B4-BE49-F238E27FC236}">
                <a16:creationId xmlns:a16="http://schemas.microsoft.com/office/drawing/2014/main" id="{9ABAEDDE-AFCB-444F-AD82-6DF8D389E764}"/>
              </a:ext>
            </a:extLst>
          </p:cNvPr>
          <p:cNvSpPr/>
          <p:nvPr/>
        </p:nvSpPr>
        <p:spPr>
          <a:xfrm>
            <a:off x="519816" y="3179201"/>
            <a:ext cx="6253317" cy="614916"/>
          </a:xfrm>
          <a:prstGeom prst="rect">
            <a:avLst/>
          </a:prstGeom>
          <a:solidFill>
            <a:schemeClr val="accent1">
              <a:lumMod val="40000"/>
              <a:lumOff val="6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accent1">
                    <a:lumMod val="50000"/>
                  </a:schemeClr>
                </a:solidFill>
              </a:rPr>
              <a:t>Web Server</a:t>
            </a:r>
            <a:br>
              <a:rPr lang="en-CA" dirty="0">
                <a:solidFill>
                  <a:schemeClr val="accent1">
                    <a:lumMod val="50000"/>
                  </a:schemeClr>
                </a:solidFill>
              </a:rPr>
            </a:br>
            <a:r>
              <a:rPr lang="en-CA" sz="1200" dirty="0">
                <a:solidFill>
                  <a:schemeClr val="accent1">
                    <a:lumMod val="50000"/>
                  </a:schemeClr>
                </a:solidFill>
              </a:rPr>
              <a:t>Apache / Nginx / IIS / </a:t>
            </a:r>
            <a:r>
              <a:rPr lang="en-CA" sz="1200" dirty="0" err="1">
                <a:solidFill>
                  <a:schemeClr val="accent1">
                    <a:lumMod val="50000"/>
                  </a:schemeClr>
                </a:solidFill>
              </a:rPr>
              <a:t>TomCat</a:t>
            </a:r>
            <a:r>
              <a:rPr lang="en-CA" sz="1200" dirty="0">
                <a:solidFill>
                  <a:schemeClr val="accent1">
                    <a:lumMod val="50000"/>
                  </a:schemeClr>
                </a:solidFill>
              </a:rPr>
              <a:t> / HTTP Client </a:t>
            </a:r>
            <a:r>
              <a:rPr lang="en-CA" sz="1200" dirty="0" err="1">
                <a:solidFill>
                  <a:schemeClr val="accent1">
                    <a:lumMod val="50000"/>
                  </a:schemeClr>
                </a:solidFill>
              </a:rPr>
              <a:t>etc</a:t>
            </a:r>
            <a:r>
              <a:rPr lang="en-CA" sz="1200" dirty="0">
                <a:solidFill>
                  <a:schemeClr val="accent1">
                    <a:lumMod val="50000"/>
                  </a:schemeClr>
                </a:solidFill>
              </a:rPr>
              <a:t>…</a:t>
            </a:r>
          </a:p>
        </p:txBody>
      </p:sp>
    </p:spTree>
    <p:extLst>
      <p:ext uri="{BB962C8B-B14F-4D97-AF65-F5344CB8AC3E}">
        <p14:creationId xmlns:p14="http://schemas.microsoft.com/office/powerpoint/2010/main" val="4177040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46497E-08E3-42E3-B95C-DE59A20F68FB}"/>
              </a:ext>
            </a:extLst>
          </p:cNvPr>
          <p:cNvSpPr/>
          <p:nvPr/>
        </p:nvSpPr>
        <p:spPr>
          <a:xfrm>
            <a:off x="5633456" y="1730825"/>
            <a:ext cx="798945" cy="45719"/>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TextBox 2">
            <a:extLst>
              <a:ext uri="{FF2B5EF4-FFF2-40B4-BE49-F238E27FC236}">
                <a16:creationId xmlns:a16="http://schemas.microsoft.com/office/drawing/2014/main" id="{D6AA3631-133A-4901-BC13-5DF81E89F1CF}"/>
              </a:ext>
            </a:extLst>
          </p:cNvPr>
          <p:cNvSpPr txBox="1"/>
          <p:nvPr/>
        </p:nvSpPr>
        <p:spPr>
          <a:xfrm>
            <a:off x="1750167" y="913721"/>
            <a:ext cx="8543464" cy="630942"/>
          </a:xfrm>
          <a:prstGeom prst="rect">
            <a:avLst/>
          </a:prstGeom>
          <a:noFill/>
        </p:spPr>
        <p:txBody>
          <a:bodyPr wrap="square" rtlCol="0">
            <a:spAutoFit/>
          </a:bodyPr>
          <a:lstStyle/>
          <a:p>
            <a:pPr algn="ctr"/>
            <a:r>
              <a:rPr lang="en-CA" sz="3500" dirty="0">
                <a:latin typeface="Proxima Nova Bl" panose="02000506030000020004" pitchFamily="50" charset="0"/>
              </a:rPr>
              <a:t>FORMAL TERMINOLOGY</a:t>
            </a:r>
          </a:p>
        </p:txBody>
      </p:sp>
      <p:sp>
        <p:nvSpPr>
          <p:cNvPr id="4" name="TextBox 3">
            <a:extLst>
              <a:ext uri="{FF2B5EF4-FFF2-40B4-BE49-F238E27FC236}">
                <a16:creationId xmlns:a16="http://schemas.microsoft.com/office/drawing/2014/main" id="{43544461-B60D-DB55-DD0C-56AC81DD7A03}"/>
              </a:ext>
            </a:extLst>
          </p:cNvPr>
          <p:cNvSpPr txBox="1"/>
          <p:nvPr/>
        </p:nvSpPr>
        <p:spPr>
          <a:xfrm>
            <a:off x="619121" y="2442433"/>
            <a:ext cx="10953757" cy="3170099"/>
          </a:xfrm>
          <a:prstGeom prst="rect">
            <a:avLst/>
          </a:prstGeom>
          <a:noFill/>
        </p:spPr>
        <p:txBody>
          <a:bodyPr wrap="square" rtlCol="0">
            <a:spAutoFit/>
          </a:bodyPr>
          <a:lstStyle/>
          <a:p>
            <a:r>
              <a:rPr lang="en-CA" sz="2000" b="1" dirty="0">
                <a:latin typeface="Open Sans" panose="020B0606030504020204" pitchFamily="34" charset="0"/>
                <a:ea typeface="Open Sans" panose="020B0606030504020204" pitchFamily="34" charset="0"/>
                <a:cs typeface="Open Sans" panose="020B0606030504020204" pitchFamily="34" charset="0"/>
              </a:rPr>
              <a:t>Entity</a:t>
            </a:r>
            <a:r>
              <a:rPr lang="en-CA" sz="2000" dirty="0">
                <a:latin typeface="Open Sans" panose="020B0606030504020204" pitchFamily="34" charset="0"/>
                <a:ea typeface="Open Sans" panose="020B0606030504020204" pitchFamily="34" charset="0"/>
                <a:cs typeface="Open Sans" panose="020B0606030504020204" pitchFamily="34" charset="0"/>
              </a:rPr>
              <a:t> – a table that reflects a real world business object. The object can be a concrete item such as an automobile or an abstract notion such as a financial transaction</a:t>
            </a:r>
            <a:br>
              <a:rPr lang="en-CA" sz="2000" dirty="0">
                <a:latin typeface="Open Sans" panose="020B0606030504020204" pitchFamily="34" charset="0"/>
                <a:ea typeface="Open Sans" panose="020B0606030504020204" pitchFamily="34" charset="0"/>
                <a:cs typeface="Open Sans" panose="020B0606030504020204" pitchFamily="34" charset="0"/>
              </a:rPr>
            </a:br>
            <a:endParaRPr lang="en-CA" sz="2000" dirty="0">
              <a:latin typeface="Open Sans" panose="020B0606030504020204" pitchFamily="34" charset="0"/>
              <a:ea typeface="Open Sans" panose="020B0606030504020204" pitchFamily="34" charset="0"/>
              <a:cs typeface="Open Sans" panose="020B0606030504020204" pitchFamily="34" charset="0"/>
            </a:endParaRPr>
          </a:p>
          <a:p>
            <a:r>
              <a:rPr lang="en-CA" sz="2000" dirty="0">
                <a:latin typeface="Open Sans" panose="020B0606030504020204" pitchFamily="34" charset="0"/>
                <a:ea typeface="Open Sans" panose="020B0606030504020204" pitchFamily="34" charset="0"/>
                <a:cs typeface="Open Sans" panose="020B0606030504020204" pitchFamily="34" charset="0"/>
              </a:rPr>
              <a:t>	</a:t>
            </a:r>
            <a:r>
              <a:rPr lang="en-CA" sz="2000" b="1" dirty="0">
                <a:latin typeface="Open Sans" panose="020B0606030504020204" pitchFamily="34" charset="0"/>
                <a:ea typeface="Open Sans" panose="020B0606030504020204" pitchFamily="34" charset="0"/>
                <a:cs typeface="Open Sans" panose="020B0606030504020204" pitchFamily="34" charset="0"/>
              </a:rPr>
              <a:t>Parent Entity</a:t>
            </a:r>
            <a:r>
              <a:rPr lang="en-CA" sz="2000" dirty="0">
                <a:latin typeface="Open Sans" panose="020B0606030504020204" pitchFamily="34" charset="0"/>
                <a:ea typeface="Open Sans" panose="020B0606030504020204" pitchFamily="34" charset="0"/>
                <a:cs typeface="Open Sans" panose="020B0606030504020204" pitchFamily="34" charset="0"/>
              </a:rPr>
              <a:t> – an entity which at least one other entity depends on</a:t>
            </a:r>
            <a:br>
              <a:rPr lang="en-CA" sz="2000" dirty="0">
                <a:latin typeface="Open Sans" panose="020B0606030504020204" pitchFamily="34" charset="0"/>
                <a:ea typeface="Open Sans" panose="020B0606030504020204" pitchFamily="34" charset="0"/>
                <a:cs typeface="Open Sans" panose="020B0606030504020204" pitchFamily="34" charset="0"/>
              </a:rPr>
            </a:br>
            <a:r>
              <a:rPr lang="en-CA" sz="2000" dirty="0">
                <a:latin typeface="Open Sans" panose="020B0606030504020204" pitchFamily="34" charset="0"/>
                <a:ea typeface="Open Sans" panose="020B0606030504020204" pitchFamily="34" charset="0"/>
                <a:cs typeface="Open Sans" panose="020B0606030504020204" pitchFamily="34" charset="0"/>
              </a:rPr>
              <a:t>	</a:t>
            </a:r>
            <a:r>
              <a:rPr lang="en-CA" sz="2000" b="1" dirty="0">
                <a:latin typeface="Open Sans" panose="020B0606030504020204" pitchFamily="34" charset="0"/>
                <a:ea typeface="Open Sans" panose="020B0606030504020204" pitchFamily="34" charset="0"/>
                <a:cs typeface="Open Sans" panose="020B0606030504020204" pitchFamily="34" charset="0"/>
              </a:rPr>
              <a:t>Child Entity</a:t>
            </a:r>
            <a:r>
              <a:rPr lang="en-CA" sz="2000" dirty="0">
                <a:latin typeface="Open Sans" panose="020B0606030504020204" pitchFamily="34" charset="0"/>
                <a:ea typeface="Open Sans" panose="020B0606030504020204" pitchFamily="34" charset="0"/>
                <a:cs typeface="Open Sans" panose="020B0606030504020204" pitchFamily="34" charset="0"/>
              </a:rPr>
              <a:t> – an entity that depends on the existence of another entity</a:t>
            </a:r>
            <a:br>
              <a:rPr lang="en-CA" sz="2000" dirty="0">
                <a:latin typeface="Open Sans" panose="020B0606030504020204" pitchFamily="34" charset="0"/>
                <a:ea typeface="Open Sans" panose="020B0606030504020204" pitchFamily="34" charset="0"/>
                <a:cs typeface="Open Sans" panose="020B0606030504020204" pitchFamily="34" charset="0"/>
              </a:rPr>
            </a:br>
            <a:r>
              <a:rPr lang="en-CA" sz="2000" dirty="0">
                <a:latin typeface="Open Sans" panose="020B0606030504020204" pitchFamily="34" charset="0"/>
                <a:ea typeface="Open Sans" panose="020B0606030504020204" pitchFamily="34" charset="0"/>
                <a:cs typeface="Open Sans" panose="020B0606030504020204" pitchFamily="34" charset="0"/>
              </a:rPr>
              <a:t>	</a:t>
            </a:r>
            <a:r>
              <a:rPr lang="en-CA" sz="2000" b="1" dirty="0">
                <a:latin typeface="Open Sans" panose="020B0606030504020204" pitchFamily="34" charset="0"/>
                <a:ea typeface="Open Sans" panose="020B0606030504020204" pitchFamily="34" charset="0"/>
                <a:cs typeface="Open Sans" panose="020B0606030504020204" pitchFamily="34" charset="0"/>
              </a:rPr>
              <a:t>Junction Table</a:t>
            </a:r>
            <a:r>
              <a:rPr lang="en-CA" sz="2000" dirty="0">
                <a:latin typeface="Open Sans" panose="020B0606030504020204" pitchFamily="34" charset="0"/>
                <a:ea typeface="Open Sans" panose="020B0606030504020204" pitchFamily="34" charset="0"/>
                <a:cs typeface="Open Sans" panose="020B0606030504020204" pitchFamily="34" charset="0"/>
              </a:rPr>
              <a:t> – a child entity that primarily stores Foreign Keys</a:t>
            </a:r>
          </a:p>
          <a:p>
            <a:endParaRPr lang="en-CA" sz="2000" dirty="0">
              <a:latin typeface="Open Sans" panose="020B0606030504020204" pitchFamily="34" charset="0"/>
              <a:ea typeface="Open Sans" panose="020B0606030504020204" pitchFamily="34" charset="0"/>
              <a:cs typeface="Open Sans" panose="020B0606030504020204" pitchFamily="34" charset="0"/>
            </a:endParaRPr>
          </a:p>
          <a:p>
            <a:r>
              <a:rPr lang="en-CA" sz="2000" b="1" dirty="0">
                <a:latin typeface="Open Sans" panose="020B0606030504020204" pitchFamily="34" charset="0"/>
                <a:ea typeface="Open Sans" panose="020B0606030504020204" pitchFamily="34" charset="0"/>
                <a:cs typeface="Open Sans" panose="020B0606030504020204" pitchFamily="34" charset="0"/>
              </a:rPr>
              <a:t>Primary Key</a:t>
            </a:r>
            <a:r>
              <a:rPr lang="en-CA" sz="2000" dirty="0">
                <a:latin typeface="Open Sans" panose="020B0606030504020204" pitchFamily="34" charset="0"/>
                <a:ea typeface="Open Sans" panose="020B0606030504020204" pitchFamily="34" charset="0"/>
                <a:cs typeface="Open Sans" panose="020B0606030504020204" pitchFamily="34" charset="0"/>
              </a:rPr>
              <a:t> – a column or set of columns that uniquely defines the row in a table</a:t>
            </a:r>
          </a:p>
          <a:p>
            <a:endParaRPr lang="en-CA" sz="2000" dirty="0">
              <a:latin typeface="Open Sans" panose="020B0606030504020204" pitchFamily="34" charset="0"/>
              <a:ea typeface="Open Sans" panose="020B0606030504020204" pitchFamily="34" charset="0"/>
              <a:cs typeface="Open Sans" panose="020B0606030504020204" pitchFamily="34" charset="0"/>
            </a:endParaRPr>
          </a:p>
          <a:p>
            <a:r>
              <a:rPr lang="en-CA" sz="2000" b="1" dirty="0">
                <a:latin typeface="Open Sans" panose="020B0606030504020204" pitchFamily="34" charset="0"/>
                <a:ea typeface="Open Sans" panose="020B0606030504020204" pitchFamily="34" charset="0"/>
                <a:cs typeface="Open Sans" panose="020B0606030504020204" pitchFamily="34" charset="0"/>
              </a:rPr>
              <a:t>Foreign Key</a:t>
            </a:r>
            <a:r>
              <a:rPr lang="en-CA" sz="2000" dirty="0">
                <a:latin typeface="Open Sans" panose="020B0606030504020204" pitchFamily="34" charset="0"/>
                <a:ea typeface="Open Sans" panose="020B0606030504020204" pitchFamily="34" charset="0"/>
                <a:cs typeface="Open Sans" panose="020B0606030504020204" pitchFamily="34" charset="0"/>
              </a:rPr>
              <a:t> – a column or set of columns that uniquely identifies a row in a parent entity</a:t>
            </a:r>
          </a:p>
        </p:txBody>
      </p:sp>
    </p:spTree>
    <p:extLst>
      <p:ext uri="{BB962C8B-B14F-4D97-AF65-F5344CB8AC3E}">
        <p14:creationId xmlns:p14="http://schemas.microsoft.com/office/powerpoint/2010/main" val="19088118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1268</TotalTime>
  <Words>847</Words>
  <Application>Microsoft Office PowerPoint</Application>
  <PresentationFormat>Widescreen</PresentationFormat>
  <Paragraphs>83</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Museo Slab 100</vt:lpstr>
      <vt:lpstr>Open Sans</vt:lpstr>
      <vt:lpstr>Proxima Nova Bl</vt:lpstr>
      <vt:lpstr>Office Theme</vt:lpstr>
      <vt:lpstr>RELATIONAL DATABASE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EVERMIGHT ACADEMY</dc:title>
  <dc:creator>John Lai</dc:creator>
  <cp:lastModifiedBy>John Lai</cp:lastModifiedBy>
  <cp:revision>257</cp:revision>
  <dcterms:created xsi:type="dcterms:W3CDTF">2019-09-29T03:39:00Z</dcterms:created>
  <dcterms:modified xsi:type="dcterms:W3CDTF">2023-07-17T21:34:15Z</dcterms:modified>
</cp:coreProperties>
</file>

<file path=docProps/thumbnail.jpeg>
</file>